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9"/>
  </p:notesMasterIdLst>
  <p:sldIdLst>
    <p:sldId id="274" r:id="rId2"/>
    <p:sldId id="298" r:id="rId3"/>
    <p:sldId id="311" r:id="rId4"/>
    <p:sldId id="318" r:id="rId5"/>
    <p:sldId id="319" r:id="rId6"/>
    <p:sldId id="320" r:id="rId7"/>
    <p:sldId id="306" r:id="rId8"/>
  </p:sldIdLst>
  <p:sldSz cx="9144000" cy="6858000" type="screen4x3"/>
  <p:notesSz cx="6646863" cy="9777413"/>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60093"/>
    <a:srgbClr val="009900"/>
    <a:srgbClr val="000066"/>
    <a:srgbClr val="FF0000"/>
    <a:srgbClr val="66CCFF"/>
    <a:srgbClr val="FFFF00"/>
    <a:srgbClr val="F79479"/>
    <a:srgbClr val="FFFF66"/>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5" autoAdjust="0"/>
    <p:restoredTop sz="94622" autoAdjust="0"/>
  </p:normalViewPr>
  <p:slideViewPr>
    <p:cSldViewPr>
      <p:cViewPr varScale="1">
        <p:scale>
          <a:sx n="70" d="100"/>
          <a:sy n="70" d="100"/>
        </p:scale>
        <p:origin x="140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0307" cy="488871"/>
          </a:xfrm>
          <a:prstGeom prst="rect">
            <a:avLst/>
          </a:prstGeom>
        </p:spPr>
        <p:txBody>
          <a:bodyPr vert="horz" lIns="91440" tIns="45720" rIns="91440" bIns="45720" rtlCol="0"/>
          <a:lstStyle>
            <a:lvl1pPr algn="l" rtl="0" eaLnBrk="0" hangingPunct="0">
              <a:defRPr sz="1200"/>
            </a:lvl1pPr>
          </a:lstStyle>
          <a:p>
            <a:pPr>
              <a:defRPr/>
            </a:pPr>
            <a:endParaRPr lang="en-US"/>
          </a:p>
        </p:txBody>
      </p:sp>
      <p:sp>
        <p:nvSpPr>
          <p:cNvPr id="3" name="Date Placeholder 2"/>
          <p:cNvSpPr>
            <a:spLocks noGrp="1"/>
          </p:cNvSpPr>
          <p:nvPr>
            <p:ph type="dt" idx="1"/>
          </p:nvPr>
        </p:nvSpPr>
        <p:spPr>
          <a:xfrm>
            <a:off x="3765018" y="0"/>
            <a:ext cx="2880307" cy="488871"/>
          </a:xfrm>
          <a:prstGeom prst="rect">
            <a:avLst/>
          </a:prstGeom>
        </p:spPr>
        <p:txBody>
          <a:bodyPr vert="horz" lIns="91440" tIns="45720" rIns="91440" bIns="45720" rtlCol="0"/>
          <a:lstStyle>
            <a:lvl1pPr algn="r" rtl="0" eaLnBrk="0" hangingPunct="0">
              <a:defRPr sz="1200" smtClean="0"/>
            </a:lvl1pPr>
          </a:lstStyle>
          <a:p>
            <a:pPr>
              <a:defRPr/>
            </a:pPr>
            <a:fld id="{B3009855-E3D3-4DD5-BD8C-9A478B8A437C}" type="datetimeFigureOut">
              <a:rPr lang="en-US"/>
              <a:pPr>
                <a:defRPr/>
              </a:pPr>
              <a:t>11/9/2018</a:t>
            </a:fld>
            <a:endParaRPr lang="en-US"/>
          </a:p>
        </p:txBody>
      </p:sp>
      <p:sp>
        <p:nvSpPr>
          <p:cNvPr id="4" name="Slide Image Placeholder 3"/>
          <p:cNvSpPr>
            <a:spLocks noGrp="1" noRot="1" noChangeAspect="1"/>
          </p:cNvSpPr>
          <p:nvPr>
            <p:ph type="sldImg" idx="2"/>
          </p:nvPr>
        </p:nvSpPr>
        <p:spPr>
          <a:xfrm>
            <a:off x="879475" y="733425"/>
            <a:ext cx="4887913" cy="36671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64687" y="4644271"/>
            <a:ext cx="5317490" cy="4399836"/>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286845"/>
            <a:ext cx="2880307" cy="488871"/>
          </a:xfrm>
          <a:prstGeom prst="rect">
            <a:avLst/>
          </a:prstGeom>
        </p:spPr>
        <p:txBody>
          <a:bodyPr vert="horz" lIns="91440" tIns="45720" rIns="91440" bIns="45720" rtlCol="0" anchor="b"/>
          <a:lstStyle>
            <a:lvl1pPr algn="l" rtl="0" eaLnBrk="0" hangingPunct="0">
              <a:defRPr sz="1200"/>
            </a:lvl1pPr>
          </a:lstStyle>
          <a:p>
            <a:pPr>
              <a:defRPr/>
            </a:pPr>
            <a:endParaRPr lang="en-US"/>
          </a:p>
        </p:txBody>
      </p:sp>
      <p:sp>
        <p:nvSpPr>
          <p:cNvPr id="7" name="Slide Number Placeholder 6"/>
          <p:cNvSpPr>
            <a:spLocks noGrp="1"/>
          </p:cNvSpPr>
          <p:nvPr>
            <p:ph type="sldNum" sz="quarter" idx="5"/>
          </p:nvPr>
        </p:nvSpPr>
        <p:spPr>
          <a:xfrm>
            <a:off x="3765018" y="9286845"/>
            <a:ext cx="2880307" cy="488871"/>
          </a:xfrm>
          <a:prstGeom prst="rect">
            <a:avLst/>
          </a:prstGeom>
        </p:spPr>
        <p:txBody>
          <a:bodyPr vert="horz" lIns="91440" tIns="45720" rIns="91440" bIns="45720" rtlCol="0" anchor="b"/>
          <a:lstStyle>
            <a:lvl1pPr algn="r" rtl="0" eaLnBrk="0" hangingPunct="0">
              <a:defRPr sz="1200" smtClean="0"/>
            </a:lvl1pPr>
          </a:lstStyle>
          <a:p>
            <a:pPr>
              <a:defRPr/>
            </a:pPr>
            <a:fld id="{0B85AB77-73D4-4883-ABF2-827B599CE368}" type="slidenum">
              <a:rPr lang="en-US"/>
              <a:pPr>
                <a:defRPr/>
              </a:pPr>
              <a:t>‹#›</a:t>
            </a:fld>
            <a:endParaRPr lang="en-US"/>
          </a:p>
        </p:txBody>
      </p:sp>
    </p:spTree>
    <p:extLst>
      <p:ext uri="{BB962C8B-B14F-4D97-AF65-F5344CB8AC3E}">
        <p14:creationId xmlns:p14="http://schemas.microsoft.com/office/powerpoint/2010/main" val="41101067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1AF1A3CE-981C-4BE4-A2EB-70154EB70D2F}" type="slidenum">
              <a:rPr lang="ar-SA"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1"/>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C34CFAB-8C70-46A2-B35F-87A6028178DD}" type="slidenum">
              <a:rPr lang="ar-SA"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5" y="274642"/>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569055C0-A28B-42A2-A7BE-B582928C1888}" type="slidenum">
              <a:rPr lang="ar-SA"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2"/>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EB5402-3A79-4CEE-AED0-2A5ED48E8F22}" type="slidenum">
              <a:rPr lang="ar-SA"/>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2AE9D4D-B08F-4675-90C6-2CA5FF754B66}" type="slidenum">
              <a:rPr lang="ar-SA"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8819D56-0B26-4589-84F7-F5D21A419AFB}" type="slidenum">
              <a:rPr lang="ar-SA"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3BC2C945-1F23-4108-A05A-1EF6A8285AD5}" type="slidenum">
              <a:rPr lang="ar-SA"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2"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9"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2"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7"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8A313295-76AC-40AD-A130-446AA1BD59DA}" type="slidenum">
              <a:rPr lang="ar-SA" smtClean="0"/>
              <a:pPr>
                <a:defRPr/>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BFFA7991-633F-4567-95B8-F4A725115C23}" type="slidenum">
              <a:rPr lang="ar-SA"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ADD08072-9331-4912-BBF2-A6153B8CF68B}" type="slidenum">
              <a:rPr lang="ar-SA"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AC6625DC-5DA0-4BCE-9529-4CD47898B314}" type="slidenum">
              <a:rPr lang="ar-SA" smtClean="0"/>
              <a:pPr>
                <a:defRPr/>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4"/>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4" y="6407946"/>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829AF6A1-09C0-40AE-9C32-799D7FCC37B7}" type="slidenum">
              <a:rPr lang="ar-SA" smtClean="0"/>
              <a:pPr>
                <a:defRPr/>
              </a:pPr>
              <a:t>‹#›</a:t>
            </a:fld>
            <a:endParaRPr lang="en-US"/>
          </a:p>
        </p:txBody>
      </p:sp>
      <p:sp>
        <p:nvSpPr>
          <p:cNvPr id="2" name="Title 1"/>
          <p:cNvSpPr>
            <a:spLocks noGrp="1"/>
          </p:cNvSpPr>
          <p:nvPr>
            <p:ph type="title"/>
          </p:nvPr>
        </p:nvSpPr>
        <p:spPr>
          <a:xfrm>
            <a:off x="228600" y="4865124"/>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8"/>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8"/>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3" y="5791254"/>
            <a:ext cx="3402315"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30"/>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4" y="6407946"/>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BDA5FB16-4A0F-4CF5-86D1-2ED59CE7DB9C}" type="slidenum">
              <a:rPr lang="ar-SA"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2"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7" name="Text Box 12"/>
          <p:cNvSpPr txBox="1">
            <a:spLocks noChangeArrowheads="1"/>
          </p:cNvSpPr>
          <p:nvPr/>
        </p:nvSpPr>
        <p:spPr bwMode="auto">
          <a:xfrm>
            <a:off x="9098" y="2030252"/>
            <a:ext cx="8839200" cy="1184876"/>
          </a:xfrm>
          <a:prstGeom prst="rect">
            <a:avLst/>
          </a:prstGeom>
          <a:noFill/>
          <a:ln w="9525">
            <a:noFill/>
            <a:miter lim="800000"/>
            <a:headEnd/>
            <a:tailEnd/>
          </a:ln>
          <a:effectLst/>
        </p:spPr>
        <p:txBody>
          <a:bodyPr>
            <a:spAutoFit/>
          </a:bodyPr>
          <a:lstStyle/>
          <a:p>
            <a:pPr algn="ctr" rtl="0">
              <a:lnSpc>
                <a:spcPct val="150000"/>
              </a:lnSpc>
              <a:spcBef>
                <a:spcPts val="0"/>
              </a:spcBef>
            </a:pPr>
            <a:r>
              <a:rPr lang="en-US" sz="5400" b="1" dirty="0" smtClean="0">
                <a:solidFill>
                  <a:srgbClr val="002060"/>
                </a:solidFill>
              </a:rPr>
              <a:t>8085 Microprocessor</a:t>
            </a:r>
            <a:endParaRPr lang="en-US" sz="5400" b="1" dirty="0">
              <a:solidFill>
                <a:srgbClr val="002060"/>
              </a:solidFill>
            </a:endParaRPr>
          </a:p>
        </p:txBody>
      </p:sp>
      <p:sp>
        <p:nvSpPr>
          <p:cNvPr id="10"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
        <p:nvSpPr>
          <p:cNvPr id="13" name="Text Box 13"/>
          <p:cNvSpPr txBox="1">
            <a:spLocks noChangeArrowheads="1"/>
          </p:cNvSpPr>
          <p:nvPr/>
        </p:nvSpPr>
        <p:spPr bwMode="auto">
          <a:xfrm>
            <a:off x="9098" y="6211669"/>
            <a:ext cx="1667301"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9098" y="3264180"/>
            <a:ext cx="8839200" cy="1184876"/>
          </a:xfrm>
          <a:prstGeom prst="rect">
            <a:avLst/>
          </a:prstGeom>
          <a:noFill/>
          <a:ln w="9525">
            <a:noFill/>
            <a:miter lim="800000"/>
            <a:headEnd/>
            <a:tailEnd/>
          </a:ln>
          <a:effectLst/>
        </p:spPr>
        <p:txBody>
          <a:bodyPr>
            <a:spAutoFit/>
          </a:bodyPr>
          <a:lstStyle/>
          <a:p>
            <a:pPr algn="ctr" rtl="0">
              <a:lnSpc>
                <a:spcPct val="150000"/>
              </a:lnSpc>
              <a:spcBef>
                <a:spcPts val="0"/>
              </a:spcBef>
            </a:pPr>
            <a:r>
              <a:rPr lang="en-US" sz="5400" b="1" dirty="0" smtClean="0">
                <a:solidFill>
                  <a:srgbClr val="002060"/>
                </a:solidFill>
              </a:rPr>
              <a:t>Lecture 3</a:t>
            </a:r>
            <a:endParaRPr lang="en-US" sz="5400" b="1" dirty="0">
              <a:solidFill>
                <a:srgbClr val="002060"/>
              </a:solidFill>
            </a:endParaRPr>
          </a:p>
        </p:txBody>
      </p:sp>
      <p:sp>
        <p:nvSpPr>
          <p:cNvPr id="8" name="Text Box 12"/>
          <p:cNvSpPr txBox="1">
            <a:spLocks noChangeArrowheads="1"/>
          </p:cNvSpPr>
          <p:nvPr/>
        </p:nvSpPr>
        <p:spPr bwMode="auto">
          <a:xfrm>
            <a:off x="6087593" y="5980836"/>
            <a:ext cx="2581702" cy="553998"/>
          </a:xfrm>
          <a:prstGeom prst="rect">
            <a:avLst/>
          </a:prstGeom>
          <a:noFill/>
          <a:ln w="9525">
            <a:noFill/>
            <a:miter lim="800000"/>
            <a:headEnd/>
            <a:tailEnd/>
          </a:ln>
          <a:effectLst/>
        </p:spPr>
        <p:txBody>
          <a:bodyPr wrap="square">
            <a:spAutoFit/>
          </a:bodyPr>
          <a:lstStyle/>
          <a:p>
            <a:pPr algn="ctr" rtl="0">
              <a:lnSpc>
                <a:spcPct val="150000"/>
              </a:lnSpc>
              <a:spcBef>
                <a:spcPts val="0"/>
              </a:spcBef>
            </a:pPr>
            <a:r>
              <a:rPr lang="ar-IQ" sz="2000" b="1" dirty="0" smtClean="0">
                <a:solidFill>
                  <a:schemeClr val="accent1">
                    <a:lumMod val="50000"/>
                  </a:schemeClr>
                </a:solidFill>
              </a:rPr>
              <a:t>المدرس إياد قيس عبد الكريم</a:t>
            </a:r>
            <a:endParaRPr lang="en-US" sz="2000" b="1" dirty="0">
              <a:solidFill>
                <a:schemeClr val="accent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par>
                          <p:cTn id="24" fill="hold">
                            <p:stCondLst>
                              <p:cond delay="35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childTnLst>
                                </p:cTn>
                              </p:par>
                            </p:childTnLst>
                          </p:cTn>
                        </p:par>
                        <p:par>
                          <p:cTn id="28" fill="hold">
                            <p:stCondLst>
                              <p:cond delay="4500"/>
                            </p:stCondLst>
                            <p:childTnLst>
                              <p:par>
                                <p:cTn id="29" presetID="42"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5500"/>
                            </p:stCondLst>
                            <p:childTnLst>
                              <p:par>
                                <p:cTn id="35" presetID="42" presetClass="entr" presetSubtype="0"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1000"/>
                                        <p:tgtEl>
                                          <p:spTgt spid="8"/>
                                        </p:tgtEl>
                                      </p:cBhvr>
                                    </p:animEffect>
                                    <p:anim calcmode="lin" valueType="num">
                                      <p:cBhvr>
                                        <p:cTn id="38" dur="1000" fill="hold"/>
                                        <p:tgtEl>
                                          <p:spTgt spid="8"/>
                                        </p:tgtEl>
                                        <p:attrNameLst>
                                          <p:attrName>ppt_x</p:attrName>
                                        </p:attrNameLst>
                                      </p:cBhvr>
                                      <p:tavLst>
                                        <p:tav tm="0">
                                          <p:val>
                                            <p:strVal val="#ppt_x"/>
                                          </p:val>
                                        </p:tav>
                                        <p:tav tm="100000">
                                          <p:val>
                                            <p:strVal val="#ppt_x"/>
                                          </p:val>
                                        </p:tav>
                                      </p:tavLst>
                                    </p:anim>
                                    <p:anim calcmode="lin" valueType="num">
                                      <p:cBhvr>
                                        <p:cTn id="3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P spid="10" grpId="0"/>
      <p:bldP spid="13" grpId="0"/>
      <p:bldP spid="9"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3" y="1193539"/>
            <a:ext cx="8091255" cy="584775"/>
          </a:xfrm>
          <a:prstGeom prst="rect">
            <a:avLst/>
          </a:prstGeom>
          <a:noFill/>
          <a:ln w="9525">
            <a:noFill/>
            <a:miter lim="800000"/>
            <a:headEnd/>
            <a:tailEnd/>
          </a:ln>
          <a:effectLst/>
        </p:spPr>
        <p:txBody>
          <a:bodyPr wrap="square">
            <a:spAutoFit/>
          </a:bodyPr>
          <a:lstStyle/>
          <a:p>
            <a:pPr algn="just" rtl="0"/>
            <a:r>
              <a:rPr lang="en-US" sz="3200" b="1" dirty="0" smtClean="0"/>
              <a:t>Memory</a:t>
            </a:r>
            <a:endParaRPr lang="en-US" sz="32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
        <p:nvSpPr>
          <p:cNvPr id="2" name="Rectangle 44"/>
          <p:cNvSpPr>
            <a:spLocks noChangeArrowheads="1"/>
          </p:cNvSpPr>
          <p:nvPr/>
        </p:nvSpPr>
        <p:spPr bwMode="auto">
          <a:xfrm>
            <a:off x="0" y="0"/>
            <a:ext cx="9144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68300" algn="l" rtl="0" eaLnBrk="0" hangingPunct="0">
              <a:defRPr>
                <a:solidFill>
                  <a:schemeClr val="tx1"/>
                </a:solidFill>
                <a:latin typeface="Arial" panose="020B0604020202020204" pitchFamily="34" charset="0"/>
              </a:defRPr>
            </a:lvl1pPr>
            <a:lvl2pPr algn="l" rtl="0" eaLnBrk="0" hangingPunct="0">
              <a:defRPr>
                <a:solidFill>
                  <a:schemeClr val="tx1"/>
                </a:solidFill>
                <a:latin typeface="Arial" panose="020B0604020202020204" pitchFamily="34" charset="0"/>
              </a:defRPr>
            </a:lvl2pPr>
            <a:lvl3pPr algn="l" rtl="0" eaLnBrk="0" hangingPunct="0">
              <a:defRPr>
                <a:solidFill>
                  <a:schemeClr val="tx1"/>
                </a:solidFill>
                <a:latin typeface="Arial" panose="020B0604020202020204" pitchFamily="34" charset="0"/>
              </a:defRPr>
            </a:lvl3pPr>
            <a:lvl4pPr algn="l" rtl="0" eaLnBrk="0" hangingPunct="0">
              <a:defRPr>
                <a:solidFill>
                  <a:schemeClr val="tx1"/>
                </a:solidFill>
                <a:latin typeface="Arial" panose="020B0604020202020204" pitchFamily="34" charset="0"/>
              </a:defRPr>
            </a:lvl4pPr>
            <a:lvl5pPr algn="l" rtl="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68300" algn="l"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Memory</a:t>
            </a:r>
            <a:endParaRPr kumimoji="0" lang="en-US" sz="800" b="0" i="0" u="none" strike="noStrike" cap="none" normalizeH="0" baseline="0" smtClean="0">
              <a:ln>
                <a:noFill/>
              </a:ln>
              <a:solidFill>
                <a:schemeClr val="tx1"/>
              </a:solidFill>
              <a:effectLst/>
            </a:endParaRPr>
          </a:p>
          <a:p>
            <a:pPr marL="0" marR="0" lvl="0" indent="3683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3" name="Rectangle 59"/>
          <p:cNvSpPr>
            <a:spLocks noChangeArrowheads="1"/>
          </p:cNvSpPr>
          <p:nvPr/>
        </p:nvSpPr>
        <p:spPr bwMode="auto">
          <a:xfrm>
            <a:off x="-149015" y="1749385"/>
            <a:ext cx="8949117" cy="31700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368300" algn="just"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What is memory? It is a circuit that can store bits high or low,</a:t>
            </a:r>
          </a:p>
          <a:p>
            <a:pPr marL="0" marR="0" lvl="0" indent="368300" algn="just"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generally voltage levels or capacitive charges representing 1 and 0. </a:t>
            </a:r>
          </a:p>
          <a:p>
            <a:pPr marL="0" marR="0" lvl="0" indent="368300" algn="just"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Flip-flop or a latch is a basic element of memory</a:t>
            </a:r>
          </a:p>
          <a:p>
            <a:pPr marL="0" marR="0" lvl="0" indent="368300" algn="just"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To write or store a bit in the latch, </a:t>
            </a:r>
          </a:p>
          <a:p>
            <a:pPr marL="0" marR="0" lvl="0" indent="368300" algn="just"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we need an input data bit D</a:t>
            </a:r>
            <a:r>
              <a:rPr kumimoji="0" lang="en-US" sz="2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a:t>
            </a:r>
            <a:r>
              <a:rPr kumimoji="0" 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and an enable signal (EN).</a:t>
            </a:r>
            <a:endParaRPr kumimoji="0" 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15608253"/>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childTnLst>
                                </p:cTn>
                              </p:par>
                            </p:childTnLst>
                          </p:cTn>
                        </p:par>
                        <p:par>
                          <p:cTn id="24" fill="hold">
                            <p:stCondLst>
                              <p:cond delay="3500"/>
                            </p:stCondLst>
                            <p:childTnLst>
                              <p:par>
                                <p:cTn id="25" presetID="10" presetClass="entr" presetSubtype="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14961" y="1163203"/>
            <a:ext cx="8305800" cy="5398594"/>
          </a:xfrm>
          <a:prstGeom prst="rect">
            <a:avLst/>
          </a:prstGeom>
          <a:noFill/>
          <a:ln w="9525">
            <a:noFill/>
            <a:miter lim="800000"/>
            <a:headEnd/>
            <a:tailEnd/>
          </a:ln>
          <a:effectLst/>
        </p:spPr>
        <p:txBody>
          <a:bodyPr wrap="square">
            <a:spAutoFit/>
          </a:bodyPr>
          <a:lstStyle/>
          <a:p>
            <a:pPr algn="just" rtl="0"/>
            <a:r>
              <a:rPr lang="en-US" sz="2800" dirty="0" smtClean="0"/>
              <a:t>	As </a:t>
            </a:r>
            <a:r>
              <a:rPr lang="en-US" sz="2800" dirty="0"/>
              <a:t>shown in </a:t>
            </a:r>
            <a:r>
              <a:rPr lang="en-US" sz="2800" dirty="0" smtClean="0"/>
              <a:t>Figure. </a:t>
            </a:r>
            <a:r>
              <a:rPr lang="en-US" sz="2800" dirty="0"/>
              <a:t>In this latch, the stored bit always available on the output of it to avoid unintentional change in the input and control the availability of the output, we can use two tri-state buffers on the latch, as shown in Figure </a:t>
            </a:r>
            <a:r>
              <a:rPr lang="en-US" sz="2800" dirty="0" smtClean="0"/>
              <a:t>. </a:t>
            </a:r>
            <a:r>
              <a:rPr lang="en-US" sz="2800" dirty="0"/>
              <a:t>Now we can write into the latch by enabling the input buffer and read from it by enabling the output buffer. Figure </a:t>
            </a:r>
            <a:r>
              <a:rPr lang="en-US" sz="2800" dirty="0" smtClean="0"/>
              <a:t>shows </a:t>
            </a:r>
            <a:r>
              <a:rPr lang="en-US" sz="2800" dirty="0"/>
              <a:t>the Write signal as WR and Read signal as RD; these are active low signals indicated by the bar. This latch, which can store one binary bit is called a memory cell.</a:t>
            </a:r>
          </a:p>
          <a:p>
            <a:pPr algn="just" rtl="0">
              <a:lnSpc>
                <a:spcPct val="150000"/>
              </a:lnSpc>
            </a:pPr>
            <a:r>
              <a:rPr lang="en-US" sz="2800" b="1" dirty="0" smtClean="0"/>
              <a:t>.</a:t>
            </a:r>
            <a:r>
              <a:rPr lang="en-US" sz="2800" dirty="0" smtClean="0"/>
              <a:t> </a:t>
            </a:r>
            <a:endParaRPr lang="en-US" sz="2800"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3752421797"/>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childTnLst>
                                </p:cTn>
                              </p:par>
                            </p:childTnLst>
                          </p:cTn>
                        </p:par>
                        <p:par>
                          <p:cTn id="24" fill="hold">
                            <p:stCondLst>
                              <p:cond delay="3500"/>
                            </p:stCondLst>
                            <p:childTnLst>
                              <p:par>
                                <p:cTn id="25" presetID="10" presetClass="entr" presetSubtype="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7200" y="533400"/>
            <a:ext cx="7696200" cy="4876800"/>
            <a:chOff x="0" y="0"/>
            <a:chExt cx="4976094" cy="3655695"/>
          </a:xfrm>
        </p:grpSpPr>
        <p:grpSp>
          <p:nvGrpSpPr>
            <p:cNvPr id="5" name="Group 4"/>
            <p:cNvGrpSpPr/>
            <p:nvPr/>
          </p:nvGrpSpPr>
          <p:grpSpPr>
            <a:xfrm>
              <a:off x="1036320" y="0"/>
              <a:ext cx="2882097" cy="1423686"/>
              <a:chOff x="0" y="0"/>
              <a:chExt cx="2916819" cy="1423686"/>
            </a:xfrm>
          </p:grpSpPr>
          <p:grpSp>
            <p:nvGrpSpPr>
              <p:cNvPr id="36" name="Group 35"/>
              <p:cNvGrpSpPr/>
              <p:nvPr/>
            </p:nvGrpSpPr>
            <p:grpSpPr>
              <a:xfrm>
                <a:off x="0" y="0"/>
                <a:ext cx="2916819" cy="1423686"/>
                <a:chOff x="0" y="0"/>
                <a:chExt cx="2916819" cy="1423686"/>
              </a:xfrm>
            </p:grpSpPr>
            <p:sp>
              <p:nvSpPr>
                <p:cNvPr id="40" name="Rectangle 39"/>
                <p:cNvSpPr/>
                <p:nvPr/>
              </p:nvSpPr>
              <p:spPr>
                <a:xfrm>
                  <a:off x="1064871" y="0"/>
                  <a:ext cx="1041722" cy="14236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41" name="Rectangle 40"/>
                <p:cNvSpPr/>
                <p:nvPr/>
              </p:nvSpPr>
              <p:spPr>
                <a:xfrm>
                  <a:off x="983848" y="127321"/>
                  <a:ext cx="439420" cy="393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en-US" sz="1800">
                      <a:solidFill>
                        <a:srgbClr val="000000"/>
                      </a:solidFill>
                      <a:effectLst/>
                      <a:latin typeface="Times New Roman" panose="02020603050405020304" pitchFamily="18" charset="0"/>
                      <a:ea typeface="Arial Unicode MS" panose="020B0604020202020204" pitchFamily="34" charset="-128"/>
                    </a:rPr>
                    <a:t>D</a:t>
                  </a:r>
                  <a:endParaRPr lang="en-US" sz="1200">
                    <a:solidFill>
                      <a:srgbClr val="000000"/>
                    </a:solidFill>
                    <a:effectLst/>
                    <a:latin typeface="Arial Unicode MS" panose="020B0604020202020204" pitchFamily="34" charset="-128"/>
                    <a:ea typeface="Arial Unicode MS" panose="020B0604020202020204" pitchFamily="34" charset="-128"/>
                  </a:endParaRPr>
                </a:p>
              </p:txBody>
            </p:sp>
            <p:sp>
              <p:nvSpPr>
                <p:cNvPr id="42" name="Rectangle 41"/>
                <p:cNvSpPr/>
                <p:nvPr/>
              </p:nvSpPr>
              <p:spPr>
                <a:xfrm>
                  <a:off x="0" y="57873"/>
                  <a:ext cx="555585" cy="4861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en-US" sz="1400">
                      <a:solidFill>
                        <a:srgbClr val="000000"/>
                      </a:solidFill>
                      <a:effectLst/>
                      <a:latin typeface="Arial Unicode MS" panose="020B0604020202020204" pitchFamily="34" charset="-128"/>
                      <a:ea typeface="Arial Unicode MS" panose="020B0604020202020204" pitchFamily="34" charset="-128"/>
                    </a:rPr>
                    <a:t>D</a:t>
                  </a:r>
                  <a:r>
                    <a:rPr lang="en-US" sz="1400" baseline="-25000">
                      <a:solidFill>
                        <a:srgbClr val="000000"/>
                      </a:solidFill>
                      <a:effectLst/>
                      <a:latin typeface="Arial Unicode MS" panose="020B0604020202020204" pitchFamily="34" charset="-128"/>
                      <a:ea typeface="Arial Unicode MS" panose="020B0604020202020204" pitchFamily="34" charset="-128"/>
                    </a:rPr>
                    <a:t>in</a:t>
                  </a:r>
                  <a:endParaRPr lang="en-US" sz="1200">
                    <a:solidFill>
                      <a:srgbClr val="000000"/>
                    </a:solidFill>
                    <a:effectLst/>
                    <a:latin typeface="Arial Unicode MS" panose="020B0604020202020204" pitchFamily="34" charset="-128"/>
                    <a:ea typeface="Arial Unicode MS" panose="020B0604020202020204" pitchFamily="34" charset="-128"/>
                  </a:endParaRPr>
                </a:p>
              </p:txBody>
            </p:sp>
            <p:sp>
              <p:nvSpPr>
                <p:cNvPr id="43" name="Rectangle 42"/>
                <p:cNvSpPr/>
                <p:nvPr/>
              </p:nvSpPr>
              <p:spPr>
                <a:xfrm>
                  <a:off x="1759352" y="127321"/>
                  <a:ext cx="439420" cy="393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en-US" sz="1800">
                      <a:solidFill>
                        <a:srgbClr val="000000"/>
                      </a:solidFill>
                      <a:effectLst/>
                      <a:latin typeface="Times New Roman" panose="02020603050405020304" pitchFamily="18" charset="0"/>
                      <a:ea typeface="Arial Unicode MS" panose="020B0604020202020204" pitchFamily="34" charset="-128"/>
                    </a:rPr>
                    <a:t>Q</a:t>
                  </a:r>
                  <a:endParaRPr lang="en-US" sz="1200">
                    <a:solidFill>
                      <a:srgbClr val="000000"/>
                    </a:solidFill>
                    <a:effectLst/>
                    <a:latin typeface="Arial Unicode MS" panose="020B0604020202020204" pitchFamily="34" charset="-128"/>
                    <a:ea typeface="Arial Unicode MS" panose="020B0604020202020204" pitchFamily="34" charset="-128"/>
                  </a:endParaRPr>
                </a:p>
              </p:txBody>
            </p:sp>
            <p:sp>
              <p:nvSpPr>
                <p:cNvPr id="44" name="Rectangle 43"/>
                <p:cNvSpPr/>
                <p:nvPr/>
              </p:nvSpPr>
              <p:spPr>
                <a:xfrm>
                  <a:off x="2361234" y="57873"/>
                  <a:ext cx="555585" cy="4861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en-US" sz="1400">
                      <a:solidFill>
                        <a:srgbClr val="000000"/>
                      </a:solidFill>
                      <a:effectLst/>
                      <a:latin typeface="Arial Unicode MS" panose="020B0604020202020204" pitchFamily="34" charset="-128"/>
                      <a:ea typeface="Arial Unicode MS" panose="020B0604020202020204" pitchFamily="34" charset="-128"/>
                    </a:rPr>
                    <a:t>Q</a:t>
                  </a:r>
                  <a:r>
                    <a:rPr lang="en-US" sz="1400" baseline="-25000">
                      <a:solidFill>
                        <a:srgbClr val="000000"/>
                      </a:solidFill>
                      <a:effectLst/>
                      <a:latin typeface="Arial Unicode MS" panose="020B0604020202020204" pitchFamily="34" charset="-128"/>
                      <a:ea typeface="Arial Unicode MS" panose="020B0604020202020204" pitchFamily="34" charset="-128"/>
                    </a:rPr>
                    <a:t>out</a:t>
                  </a:r>
                  <a:endParaRPr lang="en-US" sz="1200">
                    <a:solidFill>
                      <a:srgbClr val="000000"/>
                    </a:solidFill>
                    <a:effectLst/>
                    <a:latin typeface="Arial Unicode MS" panose="020B0604020202020204" pitchFamily="34" charset="-128"/>
                    <a:ea typeface="Arial Unicode MS" panose="020B0604020202020204" pitchFamily="34" charset="-128"/>
                  </a:endParaRPr>
                </a:p>
              </p:txBody>
            </p:sp>
            <p:sp>
              <p:nvSpPr>
                <p:cNvPr id="45" name="Rectangle 44"/>
                <p:cNvSpPr/>
                <p:nvPr/>
              </p:nvSpPr>
              <p:spPr>
                <a:xfrm>
                  <a:off x="1030147" y="960698"/>
                  <a:ext cx="439420" cy="393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en-US" sz="1200">
                      <a:solidFill>
                        <a:srgbClr val="000000"/>
                      </a:solidFill>
                      <a:effectLst/>
                      <a:latin typeface="Times New Roman" panose="02020603050405020304" pitchFamily="18" charset="0"/>
                      <a:ea typeface="Arial Unicode MS" panose="020B0604020202020204" pitchFamily="34" charset="-128"/>
                    </a:rPr>
                    <a:t>EN</a:t>
                  </a:r>
                  <a:endParaRPr lang="en-US" sz="1200">
                    <a:solidFill>
                      <a:srgbClr val="000000"/>
                    </a:solidFill>
                    <a:effectLst/>
                    <a:latin typeface="Arial Unicode MS" panose="020B0604020202020204" pitchFamily="34" charset="-128"/>
                    <a:ea typeface="Arial Unicode MS" panose="020B0604020202020204" pitchFamily="34" charset="-128"/>
                  </a:endParaRPr>
                </a:p>
              </p:txBody>
            </p:sp>
            <p:sp>
              <p:nvSpPr>
                <p:cNvPr id="46" name="Rectangle 45"/>
                <p:cNvSpPr/>
                <p:nvPr/>
              </p:nvSpPr>
              <p:spPr>
                <a:xfrm>
                  <a:off x="46299" y="995422"/>
                  <a:ext cx="439420" cy="393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en-US" sz="1200">
                      <a:solidFill>
                        <a:srgbClr val="000000"/>
                      </a:solidFill>
                      <a:effectLst/>
                      <a:latin typeface="Times New Roman" panose="02020603050405020304" pitchFamily="18" charset="0"/>
                      <a:ea typeface="Arial Unicode MS" panose="020B0604020202020204" pitchFamily="34" charset="-128"/>
                    </a:rPr>
                    <a:t>EN</a:t>
                  </a:r>
                  <a:endParaRPr lang="en-US" sz="1200">
                    <a:solidFill>
                      <a:srgbClr val="000000"/>
                    </a:solidFill>
                    <a:effectLst/>
                    <a:latin typeface="Arial Unicode MS" panose="020B0604020202020204" pitchFamily="34" charset="-128"/>
                    <a:ea typeface="Arial Unicode MS" panose="020B0604020202020204" pitchFamily="34" charset="-128"/>
                  </a:endParaRPr>
                </a:p>
              </p:txBody>
            </p:sp>
          </p:grpSp>
          <p:cxnSp>
            <p:nvCxnSpPr>
              <p:cNvPr id="37" name="Straight Arrow Connector 36"/>
              <p:cNvCxnSpPr/>
              <p:nvPr/>
            </p:nvCxnSpPr>
            <p:spPr>
              <a:xfrm>
                <a:off x="451413" y="335665"/>
                <a:ext cx="59030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451413" y="1145893"/>
                <a:ext cx="59030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2129742" y="335665"/>
                <a:ext cx="3240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6" name="Straight Arrow Connector 5"/>
            <p:cNvCxnSpPr/>
            <p:nvPr/>
          </p:nvCxnSpPr>
          <p:spPr>
            <a:xfrm flipV="1">
              <a:off x="609600" y="2971800"/>
              <a:ext cx="148156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0" y="3169920"/>
              <a:ext cx="548640" cy="485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en-US" sz="1400">
                  <a:solidFill>
                    <a:srgbClr val="000000"/>
                  </a:solidFill>
                  <a:effectLst/>
                  <a:latin typeface="Arial Unicode MS" panose="020B0604020202020204" pitchFamily="34" charset="-128"/>
                  <a:ea typeface="Arial Unicode MS" panose="020B0604020202020204" pitchFamily="34" charset="-128"/>
                </a:rPr>
                <a:t>RD</a:t>
              </a:r>
              <a:endParaRPr lang="en-US" sz="1200">
                <a:solidFill>
                  <a:srgbClr val="000000"/>
                </a:solidFill>
                <a:effectLst/>
                <a:latin typeface="Arial Unicode MS" panose="020B0604020202020204" pitchFamily="34" charset="-128"/>
                <a:ea typeface="Arial Unicode MS" panose="020B0604020202020204" pitchFamily="34" charset="-128"/>
              </a:endParaRPr>
            </a:p>
          </p:txBody>
        </p:sp>
        <p:grpSp>
          <p:nvGrpSpPr>
            <p:cNvPr id="8" name="Group 7"/>
            <p:cNvGrpSpPr/>
            <p:nvPr/>
          </p:nvGrpSpPr>
          <p:grpSpPr>
            <a:xfrm>
              <a:off x="167640" y="1798320"/>
              <a:ext cx="4808454" cy="1612434"/>
              <a:chOff x="0" y="0"/>
              <a:chExt cx="4808454" cy="1612434"/>
            </a:xfrm>
          </p:grpSpPr>
          <p:cxnSp>
            <p:nvCxnSpPr>
              <p:cNvPr id="9" name="Straight Arrow Connector 8"/>
              <p:cNvCxnSpPr/>
              <p:nvPr/>
            </p:nvCxnSpPr>
            <p:spPr>
              <a:xfrm flipV="1">
                <a:off x="3958541" y="335666"/>
                <a:ext cx="32014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0" y="0"/>
                <a:ext cx="4808454" cy="1612434"/>
                <a:chOff x="0" y="0"/>
                <a:chExt cx="4808454" cy="1612434"/>
              </a:xfrm>
            </p:grpSpPr>
            <p:grpSp>
              <p:nvGrpSpPr>
                <p:cNvPr id="11" name="Group 10"/>
                <p:cNvGrpSpPr/>
                <p:nvPr/>
              </p:nvGrpSpPr>
              <p:grpSpPr>
                <a:xfrm>
                  <a:off x="0" y="0"/>
                  <a:ext cx="4808454" cy="1612434"/>
                  <a:chOff x="0" y="0"/>
                  <a:chExt cx="4808454" cy="1612434"/>
                </a:xfrm>
              </p:grpSpPr>
              <p:cxnSp>
                <p:nvCxnSpPr>
                  <p:cNvPr id="13" name="Straight Arrow Connector 12"/>
                  <p:cNvCxnSpPr/>
                  <p:nvPr/>
                </p:nvCxnSpPr>
                <p:spPr>
                  <a:xfrm>
                    <a:off x="1377387" y="335666"/>
                    <a:ext cx="58328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39838" y="335666"/>
                    <a:ext cx="648000" cy="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0" y="0"/>
                    <a:ext cx="4808454" cy="1612434"/>
                    <a:chOff x="0" y="0"/>
                    <a:chExt cx="4808454" cy="1612434"/>
                  </a:xfrm>
                </p:grpSpPr>
                <p:sp>
                  <p:nvSpPr>
                    <p:cNvPr id="16" name="Rectangle 15"/>
                    <p:cNvSpPr/>
                    <p:nvPr/>
                  </p:nvSpPr>
                  <p:spPr>
                    <a:xfrm>
                      <a:off x="1979271" y="0"/>
                      <a:ext cx="1029321" cy="14236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17" name="Rectangle 16"/>
                    <p:cNvSpPr/>
                    <p:nvPr/>
                  </p:nvSpPr>
                  <p:spPr>
                    <a:xfrm>
                      <a:off x="1898248" y="127321"/>
                      <a:ext cx="434189" cy="393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en-US" sz="1800">
                          <a:solidFill>
                            <a:srgbClr val="000000"/>
                          </a:solidFill>
                          <a:effectLst/>
                          <a:latin typeface="Times New Roman" panose="02020603050405020304" pitchFamily="18" charset="0"/>
                          <a:ea typeface="Arial Unicode MS" panose="020B0604020202020204" pitchFamily="34" charset="-128"/>
                        </a:rPr>
                        <a:t>D</a:t>
                      </a:r>
                      <a:endParaRPr lang="en-US" sz="1200">
                        <a:solidFill>
                          <a:srgbClr val="000000"/>
                        </a:solidFill>
                        <a:effectLst/>
                        <a:latin typeface="Arial Unicode MS" panose="020B0604020202020204" pitchFamily="34" charset="-128"/>
                        <a:ea typeface="Arial Unicode MS" panose="020B0604020202020204" pitchFamily="34" charset="-128"/>
                      </a:endParaRPr>
                    </a:p>
                  </p:txBody>
                </p:sp>
                <p:sp>
                  <p:nvSpPr>
                    <p:cNvPr id="18" name="Rectangle 17"/>
                    <p:cNvSpPr/>
                    <p:nvPr/>
                  </p:nvSpPr>
                  <p:spPr>
                    <a:xfrm>
                      <a:off x="0" y="57873"/>
                      <a:ext cx="548971" cy="4861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en-US" sz="1400">
                          <a:solidFill>
                            <a:srgbClr val="000000"/>
                          </a:solidFill>
                          <a:effectLst/>
                          <a:latin typeface="Arial Unicode MS" panose="020B0604020202020204" pitchFamily="34" charset="-128"/>
                          <a:ea typeface="Arial Unicode MS" panose="020B0604020202020204" pitchFamily="34" charset="-128"/>
                        </a:rPr>
                        <a:t>D</a:t>
                      </a:r>
                      <a:r>
                        <a:rPr lang="en-US" sz="1400" baseline="-25000">
                          <a:solidFill>
                            <a:srgbClr val="000000"/>
                          </a:solidFill>
                          <a:effectLst/>
                          <a:latin typeface="Arial Unicode MS" panose="020B0604020202020204" pitchFamily="34" charset="-128"/>
                          <a:ea typeface="Arial Unicode MS" panose="020B0604020202020204" pitchFamily="34" charset="-128"/>
                        </a:rPr>
                        <a:t>in</a:t>
                      </a:r>
                      <a:endParaRPr lang="en-US" sz="1200">
                        <a:solidFill>
                          <a:srgbClr val="000000"/>
                        </a:solidFill>
                        <a:effectLst/>
                        <a:latin typeface="Arial Unicode MS" panose="020B0604020202020204" pitchFamily="34" charset="-128"/>
                        <a:ea typeface="Arial Unicode MS" panose="020B0604020202020204" pitchFamily="34" charset="-128"/>
                      </a:endParaRPr>
                    </a:p>
                  </p:txBody>
                </p:sp>
                <p:sp>
                  <p:nvSpPr>
                    <p:cNvPr id="19" name="Rectangle 18"/>
                    <p:cNvSpPr/>
                    <p:nvPr/>
                  </p:nvSpPr>
                  <p:spPr>
                    <a:xfrm>
                      <a:off x="2662177" y="127321"/>
                      <a:ext cx="434189" cy="393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en-US" sz="1800">
                          <a:solidFill>
                            <a:srgbClr val="000000"/>
                          </a:solidFill>
                          <a:effectLst/>
                          <a:latin typeface="Times New Roman" panose="02020603050405020304" pitchFamily="18" charset="0"/>
                          <a:ea typeface="Arial Unicode MS" panose="020B0604020202020204" pitchFamily="34" charset="-128"/>
                        </a:rPr>
                        <a:t>Q</a:t>
                      </a:r>
                      <a:endParaRPr lang="en-US" sz="1200">
                        <a:solidFill>
                          <a:srgbClr val="000000"/>
                        </a:solidFill>
                        <a:effectLst/>
                        <a:latin typeface="Arial Unicode MS" panose="020B0604020202020204" pitchFamily="34" charset="-128"/>
                        <a:ea typeface="Arial Unicode MS" panose="020B0604020202020204" pitchFamily="34" charset="-128"/>
                      </a:endParaRPr>
                    </a:p>
                  </p:txBody>
                </p:sp>
                <p:sp>
                  <p:nvSpPr>
                    <p:cNvPr id="20" name="Rectangle 19"/>
                    <p:cNvSpPr/>
                    <p:nvPr/>
                  </p:nvSpPr>
                  <p:spPr>
                    <a:xfrm>
                      <a:off x="4259483" y="57873"/>
                      <a:ext cx="548971" cy="4861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en-US" sz="1400">
                          <a:solidFill>
                            <a:srgbClr val="000000"/>
                          </a:solidFill>
                          <a:effectLst/>
                          <a:latin typeface="Arial Unicode MS" panose="020B0604020202020204" pitchFamily="34" charset="-128"/>
                          <a:ea typeface="Arial Unicode MS" panose="020B0604020202020204" pitchFamily="34" charset="-128"/>
                        </a:rPr>
                        <a:t>Q</a:t>
                      </a:r>
                      <a:r>
                        <a:rPr lang="en-US" sz="1400" baseline="-25000">
                          <a:solidFill>
                            <a:srgbClr val="000000"/>
                          </a:solidFill>
                          <a:effectLst/>
                          <a:latin typeface="Arial Unicode MS" panose="020B0604020202020204" pitchFamily="34" charset="-128"/>
                          <a:ea typeface="Arial Unicode MS" panose="020B0604020202020204" pitchFamily="34" charset="-128"/>
                        </a:rPr>
                        <a:t>out</a:t>
                      </a:r>
                      <a:endParaRPr lang="en-US" sz="1200">
                        <a:solidFill>
                          <a:srgbClr val="000000"/>
                        </a:solidFill>
                        <a:effectLst/>
                        <a:latin typeface="Arial Unicode MS" panose="020B0604020202020204" pitchFamily="34" charset="-128"/>
                        <a:ea typeface="Arial Unicode MS" panose="020B0604020202020204" pitchFamily="34" charset="-128"/>
                      </a:endParaRPr>
                    </a:p>
                  </p:txBody>
                </p:sp>
                <p:sp>
                  <p:nvSpPr>
                    <p:cNvPr id="21" name="Rectangle 20"/>
                    <p:cNvSpPr/>
                    <p:nvPr/>
                  </p:nvSpPr>
                  <p:spPr>
                    <a:xfrm>
                      <a:off x="1932972" y="1006997"/>
                      <a:ext cx="433705" cy="393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en-US" sz="1200">
                          <a:solidFill>
                            <a:srgbClr val="000000"/>
                          </a:solidFill>
                          <a:effectLst/>
                          <a:latin typeface="Times New Roman" panose="02020603050405020304" pitchFamily="18" charset="0"/>
                          <a:ea typeface="Arial Unicode MS" panose="020B0604020202020204" pitchFamily="34" charset="-128"/>
                        </a:rPr>
                        <a:t>EN</a:t>
                      </a:r>
                      <a:endParaRPr lang="en-US" sz="1200">
                        <a:solidFill>
                          <a:srgbClr val="000000"/>
                        </a:solidFill>
                        <a:effectLst/>
                        <a:latin typeface="Arial Unicode MS" panose="020B0604020202020204" pitchFamily="34" charset="-128"/>
                        <a:ea typeface="Arial Unicode MS" panose="020B0604020202020204" pitchFamily="34" charset="-128"/>
                      </a:endParaRPr>
                    </a:p>
                  </p:txBody>
                </p:sp>
                <p:sp>
                  <p:nvSpPr>
                    <p:cNvPr id="22" name="Rectangle 21"/>
                    <p:cNvSpPr/>
                    <p:nvPr/>
                  </p:nvSpPr>
                  <p:spPr>
                    <a:xfrm>
                      <a:off x="23149" y="983848"/>
                      <a:ext cx="491490" cy="4165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en-US" sz="1400">
                          <a:solidFill>
                            <a:srgbClr val="000000"/>
                          </a:solidFill>
                          <a:effectLst/>
                          <a:latin typeface="Times New Roman" panose="02020603050405020304" pitchFamily="18" charset="0"/>
                          <a:ea typeface="Arial Unicode MS" panose="020B0604020202020204" pitchFamily="34" charset="-128"/>
                        </a:rPr>
                        <a:t>EN</a:t>
                      </a:r>
                      <a:endParaRPr lang="en-US" sz="1200">
                        <a:solidFill>
                          <a:srgbClr val="000000"/>
                        </a:solidFill>
                        <a:effectLst/>
                        <a:latin typeface="Arial Unicode MS" panose="020B0604020202020204" pitchFamily="34" charset="-128"/>
                        <a:ea typeface="Arial Unicode MS" panose="020B0604020202020204" pitchFamily="34" charset="-128"/>
                      </a:endParaRPr>
                    </a:p>
                  </p:txBody>
                </p:sp>
                <p:grpSp>
                  <p:nvGrpSpPr>
                    <p:cNvPr id="23" name="Group 22"/>
                    <p:cNvGrpSpPr/>
                    <p:nvPr/>
                  </p:nvGrpSpPr>
                  <p:grpSpPr>
                    <a:xfrm>
                      <a:off x="1099595" y="104172"/>
                      <a:ext cx="451051" cy="474562"/>
                      <a:chOff x="0" y="0"/>
                      <a:chExt cx="451051" cy="474562"/>
                    </a:xfrm>
                  </p:grpSpPr>
                  <p:sp>
                    <p:nvSpPr>
                      <p:cNvPr id="34" name="Isosceles Triangle 33"/>
                      <p:cNvSpPr/>
                      <p:nvPr/>
                    </p:nvSpPr>
                    <p:spPr>
                      <a:xfrm rot="5400000">
                        <a:off x="-11755" y="11755"/>
                        <a:ext cx="474562" cy="451051"/>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35" name="Oval 34"/>
                      <p:cNvSpPr/>
                      <p:nvPr/>
                    </p:nvSpPr>
                    <p:spPr>
                      <a:xfrm>
                        <a:off x="196589" y="358995"/>
                        <a:ext cx="72000" cy="72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grpSp>
                <p:grpSp>
                  <p:nvGrpSpPr>
                    <p:cNvPr id="24" name="Group 23"/>
                    <p:cNvGrpSpPr/>
                    <p:nvPr/>
                  </p:nvGrpSpPr>
                  <p:grpSpPr>
                    <a:xfrm>
                      <a:off x="462987" y="532435"/>
                      <a:ext cx="868101" cy="252336"/>
                      <a:chOff x="0" y="0"/>
                      <a:chExt cx="868101" cy="252336"/>
                    </a:xfrm>
                  </p:grpSpPr>
                  <p:cxnSp>
                    <p:nvCxnSpPr>
                      <p:cNvPr id="32" name="Straight Connector 31"/>
                      <p:cNvCxnSpPr/>
                      <p:nvPr/>
                    </p:nvCxnSpPr>
                    <p:spPr>
                      <a:xfrm>
                        <a:off x="868101" y="0"/>
                        <a:ext cx="0" cy="252336"/>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0" y="243069"/>
                        <a:ext cx="864000" cy="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5" name="Rectangle 24"/>
                    <p:cNvSpPr/>
                    <p:nvPr/>
                  </p:nvSpPr>
                  <p:spPr>
                    <a:xfrm>
                      <a:off x="0" y="497711"/>
                      <a:ext cx="548971" cy="4861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en-US" sz="1400">
                          <a:solidFill>
                            <a:srgbClr val="000000"/>
                          </a:solidFill>
                          <a:effectLst/>
                          <a:latin typeface="Arial Unicode MS" panose="020B0604020202020204" pitchFamily="34" charset="-128"/>
                          <a:ea typeface="Arial Unicode MS" panose="020B0604020202020204" pitchFamily="34" charset="-128"/>
                        </a:rPr>
                        <a:t>WR</a:t>
                      </a:r>
                      <a:endParaRPr lang="en-US" sz="1200">
                        <a:solidFill>
                          <a:srgbClr val="000000"/>
                        </a:solidFill>
                        <a:effectLst/>
                        <a:latin typeface="Arial Unicode MS" panose="020B0604020202020204" pitchFamily="34" charset="-128"/>
                        <a:ea typeface="Arial Unicode MS" panose="020B0604020202020204" pitchFamily="34" charset="-128"/>
                      </a:endParaRPr>
                    </a:p>
                  </p:txBody>
                </p:sp>
                <p:grpSp>
                  <p:nvGrpSpPr>
                    <p:cNvPr id="26" name="Group 25"/>
                    <p:cNvGrpSpPr/>
                    <p:nvPr/>
                  </p:nvGrpSpPr>
                  <p:grpSpPr>
                    <a:xfrm>
                      <a:off x="462987" y="532435"/>
                      <a:ext cx="3275330" cy="1079999"/>
                      <a:chOff x="0" y="-29709"/>
                      <a:chExt cx="868101" cy="277241"/>
                    </a:xfrm>
                  </p:grpSpPr>
                  <p:cxnSp>
                    <p:nvCxnSpPr>
                      <p:cNvPr id="30" name="Straight Connector 29"/>
                      <p:cNvCxnSpPr/>
                      <p:nvPr/>
                    </p:nvCxnSpPr>
                    <p:spPr>
                      <a:xfrm>
                        <a:off x="868101" y="-29709"/>
                        <a:ext cx="0" cy="277241"/>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0" y="243069"/>
                        <a:ext cx="864000" cy="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3507129" y="104172"/>
                      <a:ext cx="451051" cy="474562"/>
                      <a:chOff x="0" y="0"/>
                      <a:chExt cx="451051" cy="474562"/>
                    </a:xfrm>
                  </p:grpSpPr>
                  <p:sp>
                    <p:nvSpPr>
                      <p:cNvPr id="28" name="Isosceles Triangle 27"/>
                      <p:cNvSpPr/>
                      <p:nvPr/>
                    </p:nvSpPr>
                    <p:spPr>
                      <a:xfrm rot="5400000">
                        <a:off x="-11755" y="11755"/>
                        <a:ext cx="474562" cy="451051"/>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29" name="Oval 28"/>
                      <p:cNvSpPr/>
                      <p:nvPr/>
                    </p:nvSpPr>
                    <p:spPr>
                      <a:xfrm>
                        <a:off x="196589" y="358995"/>
                        <a:ext cx="72000" cy="72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grpSp>
              </p:grpSp>
            </p:grpSp>
            <p:cxnSp>
              <p:nvCxnSpPr>
                <p:cNvPr id="12" name="Straight Arrow Connector 11"/>
                <p:cNvCxnSpPr/>
                <p:nvPr/>
              </p:nvCxnSpPr>
              <p:spPr>
                <a:xfrm>
                  <a:off x="3032567" y="347240"/>
                  <a:ext cx="451413" cy="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1219413666"/>
      </p:ext>
    </p:extLst>
  </p:cSld>
  <p:clrMapOvr>
    <a:masterClrMapping/>
  </p:clrMapOvr>
  <mc:AlternateContent xmlns:mc="http://schemas.openxmlformats.org/markup-compatibility/2006">
    <mc:Choice xmlns:p14="http://schemas.microsoft.com/office/powerpoint/2010/main" Requires="p14">
      <p:transition spd="slow" p14:dur="1250">
        <p:wheel spokes="8"/>
      </p:transition>
    </mc:Choice>
    <mc:Fallback>
      <p:transition spd="slow">
        <p:wheel spokes="8"/>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14961" y="1163203"/>
            <a:ext cx="8305800" cy="3970318"/>
          </a:xfrm>
          <a:prstGeom prst="rect">
            <a:avLst/>
          </a:prstGeom>
          <a:noFill/>
          <a:ln w="9525">
            <a:noFill/>
            <a:miter lim="800000"/>
            <a:headEnd/>
            <a:tailEnd/>
          </a:ln>
          <a:effectLst/>
        </p:spPr>
        <p:txBody>
          <a:bodyPr wrap="square">
            <a:spAutoFit/>
          </a:bodyPr>
          <a:lstStyle/>
          <a:p>
            <a:pPr algn="just" rtl="0"/>
            <a:r>
              <a:rPr lang="en-US" sz="2800" dirty="0"/>
              <a:t>Figure (8-A) shows four such cells or latches grouped together, this is a register, which has four input lines and four output lines and can store four bits: thus the size of the memory word is four bits. The size of this register is specified either as 4-bit or 1 X 4-bit, which indicates one register with four cells or four I/O lines. Figures (8-B) and (8-C) show simplified block diagrams of the 4-bit register.</a:t>
            </a:r>
          </a:p>
          <a:p>
            <a:pPr algn="just" rtl="0"/>
            <a:endParaRPr lang="en-US" sz="2800"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708127974"/>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childTnLst>
                                </p:cTn>
                              </p:par>
                            </p:childTnLst>
                          </p:cTn>
                        </p:par>
                        <p:par>
                          <p:cTn id="24" fill="hold">
                            <p:stCondLst>
                              <p:cond delay="3500"/>
                            </p:stCondLst>
                            <p:childTnLst>
                              <p:par>
                                <p:cTn id="25" presetID="10" presetClass="entr" presetSubtype="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a:extLst>
              <a:ext uri="{28A0092B-C50C-407E-A947-70E740481C1C}">
                <a14:useLocalDpi xmlns:a14="http://schemas.microsoft.com/office/drawing/2010/main" val="0"/>
              </a:ext>
            </a:extLst>
          </a:blip>
          <a:srcRect l="4009" t="5051" r="2614" b="9095"/>
          <a:stretch/>
        </p:blipFill>
        <p:spPr bwMode="auto">
          <a:xfrm>
            <a:off x="533400" y="990600"/>
            <a:ext cx="8153400" cy="50292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66296445"/>
      </p:ext>
    </p:extLst>
  </p:cSld>
  <p:clrMapOvr>
    <a:masterClrMapping/>
  </p:clrMapOvr>
  <mc:AlternateContent xmlns:mc="http://schemas.openxmlformats.org/markup-compatibility/2006">
    <mc:Choice xmlns:p14="http://schemas.microsoft.com/office/powerpoint/2010/main" Requires="p14">
      <p:transition spd="slow" p14:dur="1250">
        <p:wheel spokes="8"/>
      </p:transition>
    </mc:Choice>
    <mc:Fallback>
      <p:transition spd="slow">
        <p:wheel spokes="8"/>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29" y="304800"/>
            <a:ext cx="1527809" cy="1524000"/>
          </a:xfrm>
          <a:prstGeom prst="rect">
            <a:avLst/>
          </a:prstGeom>
        </p:spPr>
      </p:pic>
      <p:sp>
        <p:nvSpPr>
          <p:cNvPr id="15" name="Text Box 12"/>
          <p:cNvSpPr txBox="1">
            <a:spLocks noChangeArrowheads="1"/>
          </p:cNvSpPr>
          <p:nvPr/>
        </p:nvSpPr>
        <p:spPr bwMode="auto">
          <a:xfrm>
            <a:off x="3733800" y="2133600"/>
            <a:ext cx="4783287" cy="923330"/>
          </a:xfrm>
          <a:prstGeom prst="rect">
            <a:avLst/>
          </a:prstGeom>
          <a:noFill/>
          <a:ln w="9525">
            <a:noFill/>
            <a:miter lim="800000"/>
            <a:headEnd/>
            <a:tailEnd/>
          </a:ln>
          <a:effectLst/>
        </p:spPr>
        <p:txBody>
          <a:bodyPr wrap="square">
            <a:spAutoFit/>
          </a:bodyPr>
          <a:lstStyle/>
          <a:p>
            <a:pPr algn="just"/>
            <a:r>
              <a:rPr lang="ar-IQ" sz="5400" dirty="0" smtClean="0"/>
              <a:t>شكراً لإصغائكم ...</a:t>
            </a:r>
            <a:endParaRPr lang="en-US" sz="5400" dirty="0"/>
          </a:p>
        </p:txBody>
      </p:sp>
      <p:sp>
        <p:nvSpPr>
          <p:cNvPr id="13" name="Text Box 12"/>
          <p:cNvSpPr txBox="1">
            <a:spLocks noChangeArrowheads="1"/>
          </p:cNvSpPr>
          <p:nvPr/>
        </p:nvSpPr>
        <p:spPr bwMode="auto">
          <a:xfrm>
            <a:off x="3124200" y="3886200"/>
            <a:ext cx="4783287" cy="923330"/>
          </a:xfrm>
          <a:prstGeom prst="rect">
            <a:avLst/>
          </a:prstGeom>
          <a:noFill/>
          <a:ln w="9525">
            <a:noFill/>
            <a:miter lim="800000"/>
            <a:headEnd/>
            <a:tailEnd/>
          </a:ln>
          <a:effectLst/>
        </p:spPr>
        <p:txBody>
          <a:bodyPr wrap="square">
            <a:spAutoFit/>
          </a:bodyPr>
          <a:lstStyle/>
          <a:p>
            <a:pPr algn="just"/>
            <a:r>
              <a:rPr lang="ar-IQ" sz="5400" dirty="0" smtClean="0"/>
              <a:t>أسئلة ؟</a:t>
            </a:r>
            <a:endParaRPr lang="en-US" sz="5400" dirty="0"/>
          </a:p>
        </p:txBody>
      </p:sp>
    </p:spTree>
    <p:extLst>
      <p:ext uri="{BB962C8B-B14F-4D97-AF65-F5344CB8AC3E}">
        <p14:creationId xmlns:p14="http://schemas.microsoft.com/office/powerpoint/2010/main" val="3552263470"/>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6722</TotalTime>
  <Words>219</Words>
  <Application>Microsoft Office PowerPoint</Application>
  <PresentationFormat>On-screen Show (4:3)</PresentationFormat>
  <Paragraphs>43</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 Unicode MS</vt:lpstr>
      <vt:lpstr>Arial</vt:lpstr>
      <vt:lpstr>Calibri</vt:lpstr>
      <vt:lpstr>Lucida Sans Unicode</vt:lpstr>
      <vt:lpstr>Times New Roman</vt:lpstr>
      <vt:lpstr>Verdana</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ayad</dc:creator>
  <cp:lastModifiedBy>Windows User</cp:lastModifiedBy>
  <cp:revision>798</cp:revision>
  <cp:lastPrinted>1601-01-01T00:00:00Z</cp:lastPrinted>
  <dcterms:created xsi:type="dcterms:W3CDTF">2012-02-17T15:29:24Z</dcterms:created>
  <dcterms:modified xsi:type="dcterms:W3CDTF">2018-11-09T18:19:29Z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