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9" r:id="rId1"/>
  </p:sldMasterIdLst>
  <p:notesMasterIdLst>
    <p:notesMasterId r:id="rId9"/>
  </p:notesMasterIdLst>
  <p:sldIdLst>
    <p:sldId id="274" r:id="rId2"/>
    <p:sldId id="298" r:id="rId3"/>
    <p:sldId id="311" r:id="rId4"/>
    <p:sldId id="318" r:id="rId5"/>
    <p:sldId id="319" r:id="rId6"/>
    <p:sldId id="320" r:id="rId7"/>
    <p:sldId id="306" r:id="rId8"/>
  </p:sldIdLst>
  <p:sldSz cx="9144000" cy="6858000" type="screen4x3"/>
  <p:notesSz cx="6646863" cy="9777413"/>
  <p:defaultTextStyle>
    <a:defPPr>
      <a:defRPr lang="ar-SA"/>
    </a:defPPr>
    <a:lvl1pPr algn="r" rtl="1" fontAlgn="base">
      <a:spcBef>
        <a:spcPct val="0"/>
      </a:spcBef>
      <a:spcAft>
        <a:spcPct val="0"/>
      </a:spcAft>
      <a:defRPr kern="1200">
        <a:solidFill>
          <a:schemeClr val="tx1"/>
        </a:solidFill>
        <a:latin typeface="Arial" charset="0"/>
        <a:ea typeface="+mn-ea"/>
        <a:cs typeface="Arial" charset="0"/>
      </a:defRPr>
    </a:lvl1pPr>
    <a:lvl2pPr marL="457200" algn="r" rtl="1" fontAlgn="base">
      <a:spcBef>
        <a:spcPct val="0"/>
      </a:spcBef>
      <a:spcAft>
        <a:spcPct val="0"/>
      </a:spcAft>
      <a:defRPr kern="1200">
        <a:solidFill>
          <a:schemeClr val="tx1"/>
        </a:solidFill>
        <a:latin typeface="Arial" charset="0"/>
        <a:ea typeface="+mn-ea"/>
        <a:cs typeface="Arial" charset="0"/>
      </a:defRPr>
    </a:lvl2pPr>
    <a:lvl3pPr marL="914400" algn="r" rtl="1" fontAlgn="base">
      <a:spcBef>
        <a:spcPct val="0"/>
      </a:spcBef>
      <a:spcAft>
        <a:spcPct val="0"/>
      </a:spcAft>
      <a:defRPr kern="1200">
        <a:solidFill>
          <a:schemeClr val="tx1"/>
        </a:solidFill>
        <a:latin typeface="Arial" charset="0"/>
        <a:ea typeface="+mn-ea"/>
        <a:cs typeface="Arial" charset="0"/>
      </a:defRPr>
    </a:lvl3pPr>
    <a:lvl4pPr marL="1371600" algn="r" rtl="1" fontAlgn="base">
      <a:spcBef>
        <a:spcPct val="0"/>
      </a:spcBef>
      <a:spcAft>
        <a:spcPct val="0"/>
      </a:spcAft>
      <a:defRPr kern="1200">
        <a:solidFill>
          <a:schemeClr val="tx1"/>
        </a:solidFill>
        <a:latin typeface="Arial" charset="0"/>
        <a:ea typeface="+mn-ea"/>
        <a:cs typeface="Arial" charset="0"/>
      </a:defRPr>
    </a:lvl4pPr>
    <a:lvl5pPr marL="1828800" algn="r" rtl="1"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D60093"/>
    <a:srgbClr val="009900"/>
    <a:srgbClr val="000066"/>
    <a:srgbClr val="FF0000"/>
    <a:srgbClr val="66CCFF"/>
    <a:srgbClr val="FFFF00"/>
    <a:srgbClr val="F79479"/>
    <a:srgbClr val="FFFF66"/>
    <a:srgbClr val="6600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38B1855-1B75-4FBE-930C-398BA8C253C6}" styleName="Themed Style 2 - Accent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125" autoAdjust="0"/>
    <p:restoredTop sz="94622" autoAdjust="0"/>
  </p:normalViewPr>
  <p:slideViewPr>
    <p:cSldViewPr>
      <p:cViewPr varScale="1">
        <p:scale>
          <a:sx n="70" d="100"/>
          <a:sy n="70" d="100"/>
        </p:scale>
        <p:origin x="1404"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880307" cy="488871"/>
          </a:xfrm>
          <a:prstGeom prst="rect">
            <a:avLst/>
          </a:prstGeom>
        </p:spPr>
        <p:txBody>
          <a:bodyPr vert="horz" lIns="91440" tIns="45720" rIns="91440" bIns="45720" rtlCol="0"/>
          <a:lstStyle>
            <a:lvl1pPr algn="l" rtl="0" eaLnBrk="0" hangingPunct="0">
              <a:defRPr sz="1200"/>
            </a:lvl1pPr>
          </a:lstStyle>
          <a:p>
            <a:pPr>
              <a:defRPr/>
            </a:pPr>
            <a:endParaRPr lang="en-US"/>
          </a:p>
        </p:txBody>
      </p:sp>
      <p:sp>
        <p:nvSpPr>
          <p:cNvPr id="3" name="Date Placeholder 2"/>
          <p:cNvSpPr>
            <a:spLocks noGrp="1"/>
          </p:cNvSpPr>
          <p:nvPr>
            <p:ph type="dt" idx="1"/>
          </p:nvPr>
        </p:nvSpPr>
        <p:spPr>
          <a:xfrm>
            <a:off x="3765018" y="0"/>
            <a:ext cx="2880307" cy="488871"/>
          </a:xfrm>
          <a:prstGeom prst="rect">
            <a:avLst/>
          </a:prstGeom>
        </p:spPr>
        <p:txBody>
          <a:bodyPr vert="horz" lIns="91440" tIns="45720" rIns="91440" bIns="45720" rtlCol="0"/>
          <a:lstStyle>
            <a:lvl1pPr algn="r" rtl="0" eaLnBrk="0" hangingPunct="0">
              <a:defRPr sz="1200" smtClean="0"/>
            </a:lvl1pPr>
          </a:lstStyle>
          <a:p>
            <a:pPr>
              <a:defRPr/>
            </a:pPr>
            <a:fld id="{B3009855-E3D3-4DD5-BD8C-9A478B8A437C}" type="datetimeFigureOut">
              <a:rPr lang="en-US"/>
              <a:pPr>
                <a:defRPr/>
              </a:pPr>
              <a:t>11/9/2018</a:t>
            </a:fld>
            <a:endParaRPr lang="en-US"/>
          </a:p>
        </p:txBody>
      </p:sp>
      <p:sp>
        <p:nvSpPr>
          <p:cNvPr id="4" name="Slide Image Placeholder 3"/>
          <p:cNvSpPr>
            <a:spLocks noGrp="1" noRot="1" noChangeAspect="1"/>
          </p:cNvSpPr>
          <p:nvPr>
            <p:ph type="sldImg" idx="2"/>
          </p:nvPr>
        </p:nvSpPr>
        <p:spPr>
          <a:xfrm>
            <a:off x="879475" y="733425"/>
            <a:ext cx="4887913" cy="3667125"/>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64687" y="4644271"/>
            <a:ext cx="5317490" cy="4399836"/>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9286845"/>
            <a:ext cx="2880307" cy="488871"/>
          </a:xfrm>
          <a:prstGeom prst="rect">
            <a:avLst/>
          </a:prstGeom>
        </p:spPr>
        <p:txBody>
          <a:bodyPr vert="horz" lIns="91440" tIns="45720" rIns="91440" bIns="45720" rtlCol="0" anchor="b"/>
          <a:lstStyle>
            <a:lvl1pPr algn="l" rtl="0" eaLnBrk="0" hangingPunct="0">
              <a:defRPr sz="1200"/>
            </a:lvl1pPr>
          </a:lstStyle>
          <a:p>
            <a:pPr>
              <a:defRPr/>
            </a:pPr>
            <a:endParaRPr lang="en-US"/>
          </a:p>
        </p:txBody>
      </p:sp>
      <p:sp>
        <p:nvSpPr>
          <p:cNvPr id="7" name="Slide Number Placeholder 6"/>
          <p:cNvSpPr>
            <a:spLocks noGrp="1"/>
          </p:cNvSpPr>
          <p:nvPr>
            <p:ph type="sldNum" sz="quarter" idx="5"/>
          </p:nvPr>
        </p:nvSpPr>
        <p:spPr>
          <a:xfrm>
            <a:off x="3765018" y="9286845"/>
            <a:ext cx="2880307" cy="488871"/>
          </a:xfrm>
          <a:prstGeom prst="rect">
            <a:avLst/>
          </a:prstGeom>
        </p:spPr>
        <p:txBody>
          <a:bodyPr vert="horz" lIns="91440" tIns="45720" rIns="91440" bIns="45720" rtlCol="0" anchor="b"/>
          <a:lstStyle>
            <a:lvl1pPr algn="r" rtl="0" eaLnBrk="0" hangingPunct="0">
              <a:defRPr sz="1200" smtClean="0"/>
            </a:lvl1pPr>
          </a:lstStyle>
          <a:p>
            <a:pPr>
              <a:defRPr/>
            </a:pPr>
            <a:fld id="{0B85AB77-73D4-4883-ABF2-827B599CE368}" type="slidenum">
              <a:rPr lang="en-US"/>
              <a:pPr>
                <a:defRPr/>
              </a:pPr>
              <a:t>‹#›</a:t>
            </a:fld>
            <a:endParaRPr lang="en-US"/>
          </a:p>
        </p:txBody>
      </p:sp>
    </p:spTree>
    <p:extLst>
      <p:ext uri="{BB962C8B-B14F-4D97-AF65-F5344CB8AC3E}">
        <p14:creationId xmlns:p14="http://schemas.microsoft.com/office/powerpoint/2010/main" val="4110106732"/>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1"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3"/>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1"/>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pPr>
              <a:defRPr/>
            </a:pPr>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pPr>
              <a:defRPr/>
            </a:pPr>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pPr>
              <a:defRPr/>
            </a:pPr>
            <a:fld id="{1AF1A3CE-981C-4BE4-A2EB-70154EB70D2F}" type="slidenum">
              <a:rPr lang="ar-SA" smtClean="0"/>
              <a:pPr>
                <a:defRPr/>
              </a:pPr>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1250">
        <p:wheel spokes="8"/>
      </p:transition>
    </mc:Choice>
    <mc:Fallback xmlns="">
      <p:transition spd="slow">
        <p:wheel spokes="8"/>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31"/>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pPr>
              <a:defRPr/>
            </a:pPr>
            <a:endParaRPr lang="en-US"/>
          </a:p>
        </p:txBody>
      </p:sp>
      <p:sp>
        <p:nvSpPr>
          <p:cNvPr id="5" name="Footer Placeholder 4"/>
          <p:cNvSpPr>
            <a:spLocks noGrp="1"/>
          </p:cNvSpPr>
          <p:nvPr>
            <p:ph type="ftr" sz="quarter" idx="11"/>
          </p:nvPr>
        </p:nvSpPr>
        <p:spPr/>
        <p:txBody>
          <a:bodyPr/>
          <a:lstStyle>
            <a:extLst/>
          </a:lstStyle>
          <a:p>
            <a:pPr>
              <a:defRPr/>
            </a:pPr>
            <a:endParaRPr lang="en-US"/>
          </a:p>
        </p:txBody>
      </p:sp>
      <p:sp>
        <p:nvSpPr>
          <p:cNvPr id="6" name="Slide Number Placeholder 5"/>
          <p:cNvSpPr>
            <a:spLocks noGrp="1"/>
          </p:cNvSpPr>
          <p:nvPr>
            <p:ph type="sldNum" sz="quarter" idx="12"/>
          </p:nvPr>
        </p:nvSpPr>
        <p:spPr/>
        <p:txBody>
          <a:bodyPr/>
          <a:lstStyle>
            <a:extLst/>
          </a:lstStyle>
          <a:p>
            <a:pPr>
              <a:defRPr/>
            </a:pPr>
            <a:fld id="{1C34CFAB-8C70-46A2-B35F-87A6028178DD}" type="slidenum">
              <a:rPr lang="ar-SA" smtClean="0"/>
              <a:pPr>
                <a:defRPr/>
              </a:pPr>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1250">
        <p:wheel spokes="8"/>
      </p:transition>
    </mc:Choice>
    <mc:Fallback xmlns="">
      <p:transition spd="slow">
        <p:wheel spokes="8"/>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5" y="274642"/>
            <a:ext cx="1777471"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pPr>
              <a:defRPr/>
            </a:pPr>
            <a:endParaRPr lang="en-US"/>
          </a:p>
        </p:txBody>
      </p:sp>
      <p:sp>
        <p:nvSpPr>
          <p:cNvPr id="5" name="Footer Placeholder 4"/>
          <p:cNvSpPr>
            <a:spLocks noGrp="1"/>
          </p:cNvSpPr>
          <p:nvPr>
            <p:ph type="ftr" sz="quarter" idx="11"/>
          </p:nvPr>
        </p:nvSpPr>
        <p:spPr/>
        <p:txBody>
          <a:bodyPr/>
          <a:lstStyle>
            <a:extLst/>
          </a:lstStyle>
          <a:p>
            <a:pPr>
              <a:defRPr/>
            </a:pPr>
            <a:endParaRPr lang="en-US"/>
          </a:p>
        </p:txBody>
      </p:sp>
      <p:sp>
        <p:nvSpPr>
          <p:cNvPr id="6" name="Slide Number Placeholder 5"/>
          <p:cNvSpPr>
            <a:spLocks noGrp="1"/>
          </p:cNvSpPr>
          <p:nvPr>
            <p:ph type="sldNum" sz="quarter" idx="12"/>
          </p:nvPr>
        </p:nvSpPr>
        <p:spPr/>
        <p:txBody>
          <a:bodyPr/>
          <a:lstStyle>
            <a:extLst/>
          </a:lstStyle>
          <a:p>
            <a:pPr>
              <a:defRPr/>
            </a:pPr>
            <a:fld id="{569055C0-A28B-42A2-A7BE-B582928C1888}" type="slidenum">
              <a:rPr lang="ar-SA" smtClean="0"/>
              <a:pPr>
                <a:defRPr/>
              </a:pPr>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1250">
        <p:wheel spokes="8"/>
      </p:transition>
    </mc:Choice>
    <mc:Fallback xmlns="">
      <p:transition spd="slow">
        <p:wheel spokes="8"/>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type="dgm">
  <p:cSld name="Title and Diagram or Organization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SmartArt Placeholder 2"/>
          <p:cNvSpPr>
            <a:spLocks noGrp="1"/>
          </p:cNvSpPr>
          <p:nvPr>
            <p:ph type="dgm" idx="1"/>
          </p:nvPr>
        </p:nvSpPr>
        <p:spPr>
          <a:xfrm>
            <a:off x="457200" y="1600202"/>
            <a:ext cx="8229600" cy="4525963"/>
          </a:xfrm>
        </p:spPr>
        <p:txBody>
          <a:bodyPr/>
          <a:lstStyle/>
          <a:p>
            <a:pPr lvl="0"/>
            <a:endParaRPr lang="en-US"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A6EB5402-3A79-4CEE-AED0-2A5ED48E8F22}" type="slidenum">
              <a:rPr lang="ar-SA"/>
              <a:pPr>
                <a:defRPr/>
              </a:pPr>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1250">
        <p:wheel spokes="8"/>
      </p:transition>
    </mc:Choice>
    <mc:Fallback xmlns="">
      <p:transition spd="slow">
        <p:wheel spokes="8"/>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pPr>
              <a:defRPr/>
            </a:pPr>
            <a:endParaRPr lang="en-US"/>
          </a:p>
        </p:txBody>
      </p:sp>
      <p:sp>
        <p:nvSpPr>
          <p:cNvPr id="5" name="Footer Placeholder 4"/>
          <p:cNvSpPr>
            <a:spLocks noGrp="1"/>
          </p:cNvSpPr>
          <p:nvPr>
            <p:ph type="ftr" sz="quarter" idx="11"/>
          </p:nvPr>
        </p:nvSpPr>
        <p:spPr/>
        <p:txBody>
          <a:bodyPr/>
          <a:lstStyle>
            <a:extLst/>
          </a:lstStyle>
          <a:p>
            <a:pPr>
              <a:defRPr/>
            </a:pPr>
            <a:endParaRPr lang="en-US"/>
          </a:p>
        </p:txBody>
      </p:sp>
      <p:sp>
        <p:nvSpPr>
          <p:cNvPr id="6" name="Slide Number Placeholder 5"/>
          <p:cNvSpPr>
            <a:spLocks noGrp="1"/>
          </p:cNvSpPr>
          <p:nvPr>
            <p:ph type="sldNum" sz="quarter" idx="12"/>
          </p:nvPr>
        </p:nvSpPr>
        <p:spPr/>
        <p:txBody>
          <a:bodyPr/>
          <a:lstStyle>
            <a:extLst/>
          </a:lstStyle>
          <a:p>
            <a:pPr>
              <a:defRPr/>
            </a:pPr>
            <a:fld id="{D2AE9D4D-B08F-4675-90C6-2CA5FF754B66}" type="slidenum">
              <a:rPr lang="ar-SA" smtClean="0"/>
              <a:pPr>
                <a:defRPr/>
              </a:pPr>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mc:AlternateContent xmlns:mc="http://schemas.openxmlformats.org/markup-compatibility/2006" xmlns:p14="http://schemas.microsoft.com/office/powerpoint/2010/main">
    <mc:Choice Requires="p14">
      <p:transition spd="slow" p14:dur="1250">
        <p:wheel spokes="8"/>
      </p:transition>
    </mc:Choice>
    <mc:Fallback xmlns="">
      <p:transition spd="slow">
        <p:wheel spokes="8"/>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pPr>
              <a:defRPr/>
            </a:pPr>
            <a:endParaRPr lang="en-US"/>
          </a:p>
        </p:txBody>
      </p:sp>
      <p:sp>
        <p:nvSpPr>
          <p:cNvPr id="5" name="Footer Placeholder 4"/>
          <p:cNvSpPr>
            <a:spLocks noGrp="1"/>
          </p:cNvSpPr>
          <p:nvPr>
            <p:ph type="ftr" sz="quarter" idx="11"/>
          </p:nvPr>
        </p:nvSpPr>
        <p:spPr/>
        <p:txBody>
          <a:bodyPr/>
          <a:lstStyle>
            <a:extLst/>
          </a:lstStyle>
          <a:p>
            <a:pPr>
              <a:defRPr/>
            </a:pPr>
            <a:endParaRPr lang="en-US"/>
          </a:p>
        </p:txBody>
      </p:sp>
      <p:sp>
        <p:nvSpPr>
          <p:cNvPr id="6" name="Slide Number Placeholder 5"/>
          <p:cNvSpPr>
            <a:spLocks noGrp="1"/>
          </p:cNvSpPr>
          <p:nvPr>
            <p:ph type="sldNum" sz="quarter" idx="12"/>
          </p:nvPr>
        </p:nvSpPr>
        <p:spPr/>
        <p:txBody>
          <a:bodyPr/>
          <a:lstStyle>
            <a:extLst/>
          </a:lstStyle>
          <a:p>
            <a:pPr>
              <a:defRPr/>
            </a:pPr>
            <a:fld id="{78819D56-0B26-4589-84F7-F5D21A419AFB}" type="slidenum">
              <a:rPr lang="ar-SA" smtClean="0"/>
              <a:pPr>
                <a:defRPr/>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1250">
        <p:wheel spokes="8"/>
      </p:transition>
    </mc:Choice>
    <mc:Fallback xmlns="">
      <p:transition spd="slow">
        <p:wheel spokes="8"/>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30"/>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30"/>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pPr>
              <a:defRPr/>
            </a:pPr>
            <a:endParaRPr lang="en-US"/>
          </a:p>
        </p:txBody>
      </p:sp>
      <p:sp>
        <p:nvSpPr>
          <p:cNvPr id="6" name="Footer Placeholder 5"/>
          <p:cNvSpPr>
            <a:spLocks noGrp="1"/>
          </p:cNvSpPr>
          <p:nvPr>
            <p:ph type="ftr" sz="quarter" idx="11"/>
          </p:nvPr>
        </p:nvSpPr>
        <p:spPr/>
        <p:txBody>
          <a:bodyPr/>
          <a:lstStyle>
            <a:extLst/>
          </a:lstStyle>
          <a:p>
            <a:pPr>
              <a:defRPr/>
            </a:pPr>
            <a:endParaRPr lang="en-US"/>
          </a:p>
        </p:txBody>
      </p:sp>
      <p:sp>
        <p:nvSpPr>
          <p:cNvPr id="7" name="Slide Number Placeholder 6"/>
          <p:cNvSpPr>
            <a:spLocks noGrp="1"/>
          </p:cNvSpPr>
          <p:nvPr>
            <p:ph type="sldNum" sz="quarter" idx="12"/>
          </p:nvPr>
        </p:nvSpPr>
        <p:spPr/>
        <p:txBody>
          <a:bodyPr/>
          <a:lstStyle>
            <a:extLst/>
          </a:lstStyle>
          <a:p>
            <a:pPr>
              <a:defRPr/>
            </a:pPr>
            <a:fld id="{3BC2C945-1F23-4108-A05A-1EF6A8285AD5}" type="slidenum">
              <a:rPr lang="ar-SA" smtClean="0"/>
              <a:pPr>
                <a:defRPr/>
              </a:pPr>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1250">
        <p:wheel spokes="8"/>
      </p:transition>
    </mc:Choice>
    <mc:Fallback xmlns="">
      <p:transition spd="slow">
        <p:wheel spokes="8"/>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2"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9"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2" y="1444295"/>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7" y="1444295"/>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pPr>
              <a:defRPr/>
            </a:pPr>
            <a:endParaRPr lang="en-US"/>
          </a:p>
        </p:txBody>
      </p:sp>
      <p:sp>
        <p:nvSpPr>
          <p:cNvPr id="8" name="Footer Placeholder 7"/>
          <p:cNvSpPr>
            <a:spLocks noGrp="1"/>
          </p:cNvSpPr>
          <p:nvPr>
            <p:ph type="ftr" sz="quarter" idx="11"/>
          </p:nvPr>
        </p:nvSpPr>
        <p:spPr/>
        <p:txBody>
          <a:bodyPr/>
          <a:lstStyle>
            <a:extLst/>
          </a:lstStyle>
          <a:p>
            <a:pPr>
              <a:defRPr/>
            </a:pPr>
            <a:endParaRPr lang="en-US"/>
          </a:p>
        </p:txBody>
      </p:sp>
      <p:sp>
        <p:nvSpPr>
          <p:cNvPr id="9" name="Slide Number Placeholder 8"/>
          <p:cNvSpPr>
            <a:spLocks noGrp="1"/>
          </p:cNvSpPr>
          <p:nvPr>
            <p:ph type="sldNum" sz="quarter" idx="12"/>
          </p:nvPr>
        </p:nvSpPr>
        <p:spPr/>
        <p:txBody>
          <a:bodyPr/>
          <a:lstStyle>
            <a:extLst/>
          </a:lstStyle>
          <a:p>
            <a:pPr>
              <a:defRPr/>
            </a:pPr>
            <a:fld id="{8A313295-76AC-40AD-A130-446AA1BD59DA}" type="slidenum">
              <a:rPr lang="ar-SA" smtClean="0"/>
              <a:pPr>
                <a:defRPr/>
              </a:pPr>
              <a:t>‹#›</a:t>
            </a:fld>
            <a:endParaRPr lang="en-US"/>
          </a:p>
        </p:txBody>
      </p:sp>
    </p:spTree>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1250">
        <p:wheel spokes="8"/>
      </p:transition>
    </mc:Choice>
    <mc:Fallback xmlns="">
      <p:transition spd="slow">
        <p:wheel spokes="8"/>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pPr>
              <a:defRPr/>
            </a:pPr>
            <a:endParaRPr lang="en-US"/>
          </a:p>
        </p:txBody>
      </p:sp>
      <p:sp>
        <p:nvSpPr>
          <p:cNvPr id="4" name="Footer Placeholder 3"/>
          <p:cNvSpPr>
            <a:spLocks noGrp="1"/>
          </p:cNvSpPr>
          <p:nvPr>
            <p:ph type="ftr" sz="quarter" idx="11"/>
          </p:nvPr>
        </p:nvSpPr>
        <p:spPr/>
        <p:txBody>
          <a:bodyPr/>
          <a:lstStyle>
            <a:extLst/>
          </a:lstStyle>
          <a:p>
            <a:pPr>
              <a:defRPr/>
            </a:pPr>
            <a:endParaRPr lang="en-US"/>
          </a:p>
        </p:txBody>
      </p:sp>
      <p:sp>
        <p:nvSpPr>
          <p:cNvPr id="5" name="Slide Number Placeholder 4"/>
          <p:cNvSpPr>
            <a:spLocks noGrp="1"/>
          </p:cNvSpPr>
          <p:nvPr>
            <p:ph type="sldNum" sz="quarter" idx="12"/>
          </p:nvPr>
        </p:nvSpPr>
        <p:spPr/>
        <p:txBody>
          <a:bodyPr/>
          <a:lstStyle>
            <a:extLst/>
          </a:lstStyle>
          <a:p>
            <a:pPr>
              <a:defRPr/>
            </a:pPr>
            <a:fld id="{BFFA7991-633F-4567-95B8-F4A725115C23}" type="slidenum">
              <a:rPr lang="ar-SA" smtClean="0"/>
              <a:pPr>
                <a:defRPr/>
              </a:pPr>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1250">
        <p:wheel spokes="8"/>
      </p:transition>
    </mc:Choice>
    <mc:Fallback xmlns="">
      <p:transition spd="slow">
        <p:wheel spokes="8"/>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pPr>
              <a:defRPr/>
            </a:pPr>
            <a:endParaRPr lang="en-US"/>
          </a:p>
        </p:txBody>
      </p:sp>
      <p:sp>
        <p:nvSpPr>
          <p:cNvPr id="3" name="Footer Placeholder 2"/>
          <p:cNvSpPr>
            <a:spLocks noGrp="1"/>
          </p:cNvSpPr>
          <p:nvPr>
            <p:ph type="ftr" sz="quarter" idx="11"/>
          </p:nvPr>
        </p:nvSpPr>
        <p:spPr/>
        <p:txBody>
          <a:bodyPr/>
          <a:lstStyle>
            <a:extLst/>
          </a:lstStyle>
          <a:p>
            <a:pPr>
              <a:defRPr/>
            </a:pPr>
            <a:endParaRPr lang="en-US"/>
          </a:p>
        </p:txBody>
      </p:sp>
      <p:sp>
        <p:nvSpPr>
          <p:cNvPr id="4" name="Slide Number Placeholder 3"/>
          <p:cNvSpPr>
            <a:spLocks noGrp="1"/>
          </p:cNvSpPr>
          <p:nvPr>
            <p:ph type="sldNum" sz="quarter" idx="12"/>
          </p:nvPr>
        </p:nvSpPr>
        <p:spPr/>
        <p:txBody>
          <a:bodyPr/>
          <a:lstStyle>
            <a:extLst/>
          </a:lstStyle>
          <a:p>
            <a:pPr>
              <a:defRPr/>
            </a:pPr>
            <a:fld id="{ADD08072-9331-4912-BBF2-A6153B8CF68B}" type="slidenum">
              <a:rPr lang="ar-SA" smtClean="0"/>
              <a:pPr>
                <a:defRPr/>
              </a:pPr>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1250">
        <p:wheel spokes="8"/>
      </p:transition>
    </mc:Choice>
    <mc:Fallback xmlns="">
      <p:transition spd="slow">
        <p:wheel spokes="8"/>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pPr>
              <a:defRPr/>
            </a:pPr>
            <a:endParaRPr lang="en-US"/>
          </a:p>
        </p:txBody>
      </p:sp>
      <p:sp>
        <p:nvSpPr>
          <p:cNvPr id="6" name="Footer Placeholder 5"/>
          <p:cNvSpPr>
            <a:spLocks noGrp="1"/>
          </p:cNvSpPr>
          <p:nvPr>
            <p:ph type="ftr" sz="quarter" idx="11"/>
          </p:nvPr>
        </p:nvSpPr>
        <p:spPr/>
        <p:txBody>
          <a:bodyPr/>
          <a:lstStyle>
            <a:extLst/>
          </a:lstStyle>
          <a:p>
            <a:pPr>
              <a:defRPr/>
            </a:pPr>
            <a:endParaRPr lang="en-US"/>
          </a:p>
        </p:txBody>
      </p:sp>
      <p:sp>
        <p:nvSpPr>
          <p:cNvPr id="7" name="Slide Number Placeholder 6"/>
          <p:cNvSpPr>
            <a:spLocks noGrp="1"/>
          </p:cNvSpPr>
          <p:nvPr>
            <p:ph type="sldNum" sz="quarter" idx="12"/>
          </p:nvPr>
        </p:nvSpPr>
        <p:spPr/>
        <p:txBody>
          <a:bodyPr/>
          <a:lstStyle>
            <a:extLst/>
          </a:lstStyle>
          <a:p>
            <a:pPr>
              <a:defRPr/>
            </a:pPr>
            <a:fld id="{AC6625DC-5DA0-4BCE-9529-4CD47898B314}" type="slidenum">
              <a:rPr lang="ar-SA" smtClean="0"/>
              <a:pPr>
                <a:defRPr/>
              </a:pPr>
              <a:t>‹#›</a:t>
            </a:fld>
            <a:endParaRPr lang="en-US"/>
          </a:p>
        </p:txBody>
      </p:sp>
    </p:spTree>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1250">
        <p:wheel spokes="8"/>
      </p:transition>
    </mc:Choice>
    <mc:Fallback xmlns="">
      <p:transition spd="slow">
        <p:wheel spokes="8"/>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4"/>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pPr>
              <a:defRPr/>
            </a:pPr>
            <a:endParaRPr lang="en-US"/>
          </a:p>
        </p:txBody>
      </p:sp>
      <p:sp>
        <p:nvSpPr>
          <p:cNvPr id="6" name="Footer Placeholder 5"/>
          <p:cNvSpPr>
            <a:spLocks noGrp="1"/>
          </p:cNvSpPr>
          <p:nvPr>
            <p:ph type="ftr" sz="quarter" idx="11"/>
          </p:nvPr>
        </p:nvSpPr>
        <p:spPr>
          <a:xfrm>
            <a:off x="4380074" y="6407946"/>
            <a:ext cx="2350681" cy="365125"/>
          </a:xfrm>
        </p:spPr>
        <p:txBody>
          <a:bodyPr/>
          <a:lstStyle>
            <a:lvl1pPr>
              <a:defRPr>
                <a:solidFill>
                  <a:schemeClr val="tx1"/>
                </a:solidFill>
              </a:defRPr>
            </a:lvl1pPr>
            <a:extLst/>
          </a:lstStyle>
          <a:p>
            <a:pPr>
              <a:defRPr/>
            </a:pPr>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pPr>
              <a:defRPr/>
            </a:pPr>
            <a:fld id="{829AF6A1-09C0-40AE-9C32-799D7FCC37B7}" type="slidenum">
              <a:rPr lang="ar-SA" smtClean="0"/>
              <a:pPr>
                <a:defRPr/>
              </a:pPr>
              <a:t>‹#›</a:t>
            </a:fld>
            <a:endParaRPr lang="en-US"/>
          </a:p>
        </p:txBody>
      </p:sp>
      <p:sp>
        <p:nvSpPr>
          <p:cNvPr id="2" name="Title 1"/>
          <p:cNvSpPr>
            <a:spLocks noGrp="1"/>
          </p:cNvSpPr>
          <p:nvPr>
            <p:ph type="title"/>
          </p:nvPr>
        </p:nvSpPr>
        <p:spPr>
          <a:xfrm>
            <a:off x="228600" y="4865124"/>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8"/>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3" y="5791254"/>
            <a:ext cx="3402315"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40"/>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1250">
        <p:wheel spokes="8"/>
      </p:transition>
    </mc:Choice>
    <mc:Fallback xmlns="">
      <p:transition spd="slow">
        <p:wheel spokes="8"/>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8"/>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3" y="5791254"/>
            <a:ext cx="3402315" cy="1080868"/>
          </a:xfrm>
          <a:prstGeom prst="rtTriangle">
            <a:avLst/>
          </a:prstGeom>
          <a:blipFill>
            <a:blip r:embed="rId14"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40"/>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30"/>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pPr>
              <a:defRPr/>
            </a:pPr>
            <a:endParaRPr lang="en-US"/>
          </a:p>
        </p:txBody>
      </p:sp>
      <p:sp>
        <p:nvSpPr>
          <p:cNvPr id="22" name="Footer Placeholder 21"/>
          <p:cNvSpPr>
            <a:spLocks noGrp="1"/>
          </p:cNvSpPr>
          <p:nvPr>
            <p:ph type="ftr" sz="quarter" idx="3"/>
          </p:nvPr>
        </p:nvSpPr>
        <p:spPr>
          <a:xfrm>
            <a:off x="4380074" y="6407946"/>
            <a:ext cx="2350681" cy="365125"/>
          </a:xfrm>
          <a:prstGeom prst="rect">
            <a:avLst/>
          </a:prstGeom>
        </p:spPr>
        <p:txBody>
          <a:bodyPr vert="horz" anchor="b"/>
          <a:lstStyle>
            <a:lvl1pPr algn="r" eaLnBrk="1" latinLnBrk="0" hangingPunct="1">
              <a:defRPr kumimoji="0" sz="1000">
                <a:solidFill>
                  <a:schemeClr val="tx1"/>
                </a:solidFill>
              </a:defRPr>
            </a:lvl1pPr>
            <a:extLst/>
          </a:lstStyle>
          <a:p>
            <a:pPr>
              <a:defRPr/>
            </a:pPr>
            <a:endParaRPr lang="en-US"/>
          </a:p>
        </p:txBody>
      </p:sp>
      <p:sp>
        <p:nvSpPr>
          <p:cNvPr id="18" name="Slide Number Placeholder 17"/>
          <p:cNvSpPr>
            <a:spLocks noGrp="1"/>
          </p:cNvSpPr>
          <p:nvPr>
            <p:ph type="sldNum" sz="quarter" idx="4"/>
          </p:nvPr>
        </p:nvSpPr>
        <p:spPr>
          <a:xfrm>
            <a:off x="8647272" y="6407946"/>
            <a:ext cx="365760" cy="365125"/>
          </a:xfrm>
          <a:prstGeom prst="rect">
            <a:avLst/>
          </a:prstGeom>
        </p:spPr>
        <p:txBody>
          <a:bodyPr vert="horz" anchor="b"/>
          <a:lstStyle>
            <a:lvl1pPr algn="r" eaLnBrk="1" latinLnBrk="0" hangingPunct="1">
              <a:defRPr kumimoji="0" sz="1000" b="0">
                <a:solidFill>
                  <a:schemeClr val="tx1"/>
                </a:solidFill>
              </a:defRPr>
            </a:lvl1pPr>
            <a:extLst/>
          </a:lstStyle>
          <a:p>
            <a:pPr>
              <a:defRPr/>
            </a:pPr>
            <a:fld id="{BDA5FB16-4A0F-4CF5-86D1-2ED59CE7DB9C}" type="slidenum">
              <a:rPr lang="ar-SA" smtClean="0"/>
              <a:pPr>
                <a:defRPr/>
              </a:pPr>
              <a:t>‹#›</a:t>
            </a:fld>
            <a:endParaRPr lang="en-US"/>
          </a:p>
        </p:txBody>
      </p:sp>
    </p:spTree>
  </p:cSld>
  <p:clrMap bg1="lt1" tx1="dk1" bg2="lt2" tx2="dk2" accent1="accent1" accent2="accent2" accent3="accent3" accent4="accent4" accent5="accent5" accent6="accent6" hlink="hlink" folHlink="folHlink"/>
  <p:sldLayoutIdLst>
    <p:sldLayoutId id="2147483690" r:id="rId1"/>
    <p:sldLayoutId id="2147483691" r:id="rId2"/>
    <p:sldLayoutId id="2147483692" r:id="rId3"/>
    <p:sldLayoutId id="2147483693" r:id="rId4"/>
    <p:sldLayoutId id="2147483694" r:id="rId5"/>
    <p:sldLayoutId id="2147483695" r:id="rId6"/>
    <p:sldLayoutId id="2147483696" r:id="rId7"/>
    <p:sldLayoutId id="2147483697" r:id="rId8"/>
    <p:sldLayoutId id="2147483698" r:id="rId9"/>
    <p:sldLayoutId id="2147483699" r:id="rId10"/>
    <p:sldLayoutId id="2147483700" r:id="rId11"/>
    <p:sldLayoutId id="2147483701" r:id="rId12"/>
  </p:sldLayoutIdLst>
  <mc:AlternateContent xmlns:mc="http://schemas.openxmlformats.org/markup-compatibility/2006" xmlns:p14="http://schemas.microsoft.com/office/powerpoint/2010/main">
    <mc:Choice Requires="p14">
      <p:transition spd="slow" p14:dur="1250">
        <p:wheel spokes="8"/>
      </p:transition>
    </mc:Choice>
    <mc:Fallback xmlns="">
      <p:transition spd="slow">
        <p:wheel spokes="8"/>
      </p:transition>
    </mc:Fallback>
  </mc:AlternateContent>
  <p:txStyles>
    <p:titleStyle>
      <a:lvl1pPr algn="l" rtl="1"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r" rtl="1"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r" rtl="1"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r" rtl="1"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r" rtl="1"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r" rtl="1"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r" rtl="1"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r" rtl="1"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r" rtl="1"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r" rtl="1"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68230" y="304800"/>
            <a:ext cx="763904" cy="762000"/>
          </a:xfrm>
          <a:prstGeom prst="rect">
            <a:avLst/>
          </a:prstGeom>
        </p:spPr>
      </p:pic>
      <p:sp>
        <p:nvSpPr>
          <p:cNvPr id="12" name="Text Box 13"/>
          <p:cNvSpPr txBox="1">
            <a:spLocks noChangeArrowheads="1"/>
          </p:cNvSpPr>
          <p:nvPr/>
        </p:nvSpPr>
        <p:spPr bwMode="auto">
          <a:xfrm>
            <a:off x="6132923" y="294564"/>
            <a:ext cx="2536372" cy="369332"/>
          </a:xfrm>
          <a:prstGeom prst="rect">
            <a:avLst/>
          </a:prstGeom>
          <a:noFill/>
          <a:ln w="9525">
            <a:noFill/>
            <a:miter lim="800000"/>
            <a:headEnd/>
            <a:tailEnd/>
          </a:ln>
          <a:effectLst/>
        </p:spPr>
        <p:txBody>
          <a:bodyPr wrap="square">
            <a:spAutoFit/>
          </a:bodyPr>
          <a:lstStyle/>
          <a:p>
            <a:pPr algn="ctr">
              <a:spcBef>
                <a:spcPct val="50000"/>
              </a:spcBef>
            </a:pPr>
            <a:r>
              <a:rPr lang="ar-IQ" b="1" dirty="0" smtClean="0"/>
              <a:t>جامعة ديالى / كلية الهندسة</a:t>
            </a:r>
          </a:p>
        </p:txBody>
      </p:sp>
      <p:sp>
        <p:nvSpPr>
          <p:cNvPr id="7" name="Text Box 12"/>
          <p:cNvSpPr txBox="1">
            <a:spLocks noChangeArrowheads="1"/>
          </p:cNvSpPr>
          <p:nvPr/>
        </p:nvSpPr>
        <p:spPr bwMode="auto">
          <a:xfrm>
            <a:off x="9098" y="2030252"/>
            <a:ext cx="8839200" cy="1184876"/>
          </a:xfrm>
          <a:prstGeom prst="rect">
            <a:avLst/>
          </a:prstGeom>
          <a:noFill/>
          <a:ln w="9525">
            <a:noFill/>
            <a:miter lim="800000"/>
            <a:headEnd/>
            <a:tailEnd/>
          </a:ln>
          <a:effectLst/>
        </p:spPr>
        <p:txBody>
          <a:bodyPr>
            <a:spAutoFit/>
          </a:bodyPr>
          <a:lstStyle/>
          <a:p>
            <a:pPr algn="ctr" rtl="0">
              <a:lnSpc>
                <a:spcPct val="150000"/>
              </a:lnSpc>
              <a:spcBef>
                <a:spcPts val="0"/>
              </a:spcBef>
            </a:pPr>
            <a:r>
              <a:rPr lang="en-US" sz="5400" b="1" dirty="0" smtClean="0">
                <a:solidFill>
                  <a:srgbClr val="002060"/>
                </a:solidFill>
              </a:rPr>
              <a:t>8085 Microprocessor</a:t>
            </a:r>
            <a:endParaRPr lang="en-US" sz="5400" b="1" dirty="0">
              <a:solidFill>
                <a:srgbClr val="002060"/>
              </a:solidFill>
            </a:endParaRPr>
          </a:p>
        </p:txBody>
      </p:sp>
      <p:sp>
        <p:nvSpPr>
          <p:cNvPr id="10" name="Text Box 13"/>
          <p:cNvSpPr txBox="1">
            <a:spLocks noChangeArrowheads="1"/>
          </p:cNvSpPr>
          <p:nvPr/>
        </p:nvSpPr>
        <p:spPr bwMode="auto">
          <a:xfrm>
            <a:off x="6334309" y="697468"/>
            <a:ext cx="2133600" cy="369332"/>
          </a:xfrm>
          <a:prstGeom prst="rect">
            <a:avLst/>
          </a:prstGeom>
          <a:noFill/>
          <a:ln w="9525">
            <a:noFill/>
            <a:miter lim="800000"/>
            <a:headEnd/>
            <a:tailEnd/>
          </a:ln>
          <a:effectLst/>
        </p:spPr>
        <p:txBody>
          <a:bodyPr wrap="square">
            <a:spAutoFit/>
          </a:bodyPr>
          <a:lstStyle/>
          <a:p>
            <a:pPr algn="ctr">
              <a:spcBef>
                <a:spcPct val="50000"/>
              </a:spcBef>
            </a:pPr>
            <a:r>
              <a:rPr lang="ar-IQ" b="1" dirty="0" smtClean="0"/>
              <a:t>قسم الهندسة الإلكترونية</a:t>
            </a:r>
            <a:endParaRPr lang="en-US" b="1" dirty="0"/>
          </a:p>
        </p:txBody>
      </p:sp>
      <p:sp>
        <p:nvSpPr>
          <p:cNvPr id="13" name="Text Box 13"/>
          <p:cNvSpPr txBox="1">
            <a:spLocks noChangeArrowheads="1"/>
          </p:cNvSpPr>
          <p:nvPr/>
        </p:nvSpPr>
        <p:spPr bwMode="auto">
          <a:xfrm>
            <a:off x="9098" y="6211669"/>
            <a:ext cx="1667301" cy="646331"/>
          </a:xfrm>
          <a:prstGeom prst="rect">
            <a:avLst/>
          </a:prstGeom>
          <a:noFill/>
          <a:ln w="9525">
            <a:noFill/>
            <a:miter lim="800000"/>
            <a:headEnd/>
            <a:tailEnd/>
          </a:ln>
          <a:effectLst/>
        </p:spPr>
        <p:txBody>
          <a:bodyPr wrap="square">
            <a:spAutoFit/>
          </a:bodyPr>
          <a:lstStyle/>
          <a:p>
            <a:pPr algn="ctr" rtl="0">
              <a:spcBef>
                <a:spcPct val="50000"/>
              </a:spcBef>
            </a:pPr>
            <a:r>
              <a:rPr lang="ar-IQ" sz="3600" b="1" dirty="0" smtClean="0"/>
              <a:t>2018</a:t>
            </a:r>
            <a:endParaRPr lang="en-US" sz="3600" b="1" dirty="0"/>
          </a:p>
        </p:txBody>
      </p:sp>
      <p:sp>
        <p:nvSpPr>
          <p:cNvPr id="9" name="Text Box 12"/>
          <p:cNvSpPr txBox="1">
            <a:spLocks noChangeArrowheads="1"/>
          </p:cNvSpPr>
          <p:nvPr/>
        </p:nvSpPr>
        <p:spPr bwMode="auto">
          <a:xfrm>
            <a:off x="9098" y="3264180"/>
            <a:ext cx="8839200" cy="1184876"/>
          </a:xfrm>
          <a:prstGeom prst="rect">
            <a:avLst/>
          </a:prstGeom>
          <a:noFill/>
          <a:ln w="9525">
            <a:noFill/>
            <a:miter lim="800000"/>
            <a:headEnd/>
            <a:tailEnd/>
          </a:ln>
          <a:effectLst/>
        </p:spPr>
        <p:txBody>
          <a:bodyPr>
            <a:spAutoFit/>
          </a:bodyPr>
          <a:lstStyle/>
          <a:p>
            <a:pPr algn="ctr" rtl="0">
              <a:lnSpc>
                <a:spcPct val="150000"/>
              </a:lnSpc>
              <a:spcBef>
                <a:spcPts val="0"/>
              </a:spcBef>
            </a:pPr>
            <a:r>
              <a:rPr lang="en-US" sz="5400" b="1" dirty="0" smtClean="0">
                <a:solidFill>
                  <a:srgbClr val="002060"/>
                </a:solidFill>
              </a:rPr>
              <a:t>Lecture 3</a:t>
            </a:r>
            <a:endParaRPr lang="en-US" sz="5400" b="1" dirty="0">
              <a:solidFill>
                <a:srgbClr val="002060"/>
              </a:solidFill>
            </a:endParaRPr>
          </a:p>
        </p:txBody>
      </p:sp>
      <p:sp>
        <p:nvSpPr>
          <p:cNvPr id="8" name="Text Box 12"/>
          <p:cNvSpPr txBox="1">
            <a:spLocks noChangeArrowheads="1"/>
          </p:cNvSpPr>
          <p:nvPr/>
        </p:nvSpPr>
        <p:spPr bwMode="auto">
          <a:xfrm>
            <a:off x="6087593" y="5980836"/>
            <a:ext cx="2581702" cy="553998"/>
          </a:xfrm>
          <a:prstGeom prst="rect">
            <a:avLst/>
          </a:prstGeom>
          <a:noFill/>
          <a:ln w="9525">
            <a:noFill/>
            <a:miter lim="800000"/>
            <a:headEnd/>
            <a:tailEnd/>
          </a:ln>
          <a:effectLst/>
        </p:spPr>
        <p:txBody>
          <a:bodyPr wrap="square">
            <a:spAutoFit/>
          </a:bodyPr>
          <a:lstStyle/>
          <a:p>
            <a:pPr algn="ctr" rtl="0">
              <a:lnSpc>
                <a:spcPct val="150000"/>
              </a:lnSpc>
              <a:spcBef>
                <a:spcPts val="0"/>
              </a:spcBef>
            </a:pPr>
            <a:r>
              <a:rPr lang="ar-IQ" sz="2000" b="1" dirty="0" smtClean="0">
                <a:solidFill>
                  <a:schemeClr val="accent1">
                    <a:lumMod val="50000"/>
                  </a:schemeClr>
                </a:solidFill>
              </a:rPr>
              <a:t>المدرس إياد قيس عبد الكريم</a:t>
            </a:r>
            <a:endParaRPr lang="en-US" sz="2000" b="1" dirty="0">
              <a:solidFill>
                <a:schemeClr val="accent1">
                  <a:lumMod val="50000"/>
                </a:schemeClr>
              </a:solidFill>
            </a:endParaRPr>
          </a:p>
        </p:txBody>
      </p:sp>
    </p:spTree>
  </p:cSld>
  <p:clrMapOvr>
    <a:masterClrMapping/>
  </p:clrMapOvr>
  <mc:AlternateContent xmlns:mc="http://schemas.openxmlformats.org/markup-compatibility/2006" xmlns:p14="http://schemas.microsoft.com/office/powerpoint/2010/main">
    <mc:Choice Requires="p14">
      <p:transition spd="slow" p14:dur="1250">
        <p:wheel spokes="8"/>
      </p:transition>
    </mc:Choice>
    <mc:Fallback xmlns="">
      <p:transition spd="slow">
        <p:wheel spokes="8"/>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par>
                          <p:cTn id="10" fill="hold">
                            <p:stCondLst>
                              <p:cond delay="500"/>
                            </p:stCondLst>
                            <p:childTnLst>
                              <p:par>
                                <p:cTn id="11" presetID="10" presetClass="entr" presetSubtype="0" fill="hold" grpId="0" nodeType="afterEffect">
                                  <p:stCondLst>
                                    <p:cond delay="0"/>
                                  </p:stCondLst>
                                  <p:childTnLst>
                                    <p:set>
                                      <p:cBhvr>
                                        <p:cTn id="12" dur="1" fill="hold">
                                          <p:stCondLst>
                                            <p:cond delay="0"/>
                                          </p:stCondLst>
                                        </p:cTn>
                                        <p:tgtEl>
                                          <p:spTgt spid="12"/>
                                        </p:tgtEl>
                                        <p:attrNameLst>
                                          <p:attrName>style.visibility</p:attrName>
                                        </p:attrNameLst>
                                      </p:cBhvr>
                                      <p:to>
                                        <p:strVal val="visible"/>
                                      </p:to>
                                    </p:set>
                                    <p:animEffect transition="in" filter="fade">
                                      <p:cBhvr>
                                        <p:cTn id="13" dur="1000"/>
                                        <p:tgtEl>
                                          <p:spTgt spid="12"/>
                                        </p:tgtEl>
                                      </p:cBhvr>
                                    </p:animEffect>
                                  </p:childTnLst>
                                </p:cTn>
                              </p:par>
                            </p:childTnLst>
                          </p:cTn>
                        </p:par>
                        <p:par>
                          <p:cTn id="14" fill="hold">
                            <p:stCondLst>
                              <p:cond delay="1500"/>
                            </p:stCondLst>
                            <p:childTnLst>
                              <p:par>
                                <p:cTn id="15" presetID="10" presetClass="entr" presetSubtype="0" fill="hold" grpId="0" nodeType="after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fade">
                                      <p:cBhvr>
                                        <p:cTn id="17" dur="1000"/>
                                        <p:tgtEl>
                                          <p:spTgt spid="10"/>
                                        </p:tgtEl>
                                      </p:cBhvr>
                                    </p:animEffect>
                                  </p:childTnLst>
                                </p:cTn>
                              </p:par>
                            </p:childTnLst>
                          </p:cTn>
                        </p:par>
                        <p:par>
                          <p:cTn id="18" fill="hold">
                            <p:stCondLst>
                              <p:cond delay="2500"/>
                            </p:stCondLst>
                            <p:childTnLst>
                              <p:par>
                                <p:cTn id="19" presetID="42" presetClass="entr" presetSubtype="0" fill="hold" grpId="0" nodeType="afterEffect">
                                  <p:stCondLst>
                                    <p:cond delay="0"/>
                                  </p:stCondLst>
                                  <p:childTnLst>
                                    <p:set>
                                      <p:cBhvr>
                                        <p:cTn id="20" dur="1" fill="hold">
                                          <p:stCondLst>
                                            <p:cond delay="0"/>
                                          </p:stCondLst>
                                        </p:cTn>
                                        <p:tgtEl>
                                          <p:spTgt spid="7"/>
                                        </p:tgtEl>
                                        <p:attrNameLst>
                                          <p:attrName>style.visibility</p:attrName>
                                        </p:attrNameLst>
                                      </p:cBhvr>
                                      <p:to>
                                        <p:strVal val="visible"/>
                                      </p:to>
                                    </p:set>
                                    <p:animEffect transition="in" filter="fade">
                                      <p:cBhvr>
                                        <p:cTn id="21" dur="1000"/>
                                        <p:tgtEl>
                                          <p:spTgt spid="7"/>
                                        </p:tgtEl>
                                      </p:cBhvr>
                                    </p:animEffect>
                                    <p:anim calcmode="lin" valueType="num">
                                      <p:cBhvr>
                                        <p:cTn id="22" dur="1000" fill="hold"/>
                                        <p:tgtEl>
                                          <p:spTgt spid="7"/>
                                        </p:tgtEl>
                                        <p:attrNameLst>
                                          <p:attrName>ppt_x</p:attrName>
                                        </p:attrNameLst>
                                      </p:cBhvr>
                                      <p:tavLst>
                                        <p:tav tm="0">
                                          <p:val>
                                            <p:strVal val="#ppt_x"/>
                                          </p:val>
                                        </p:tav>
                                        <p:tav tm="100000">
                                          <p:val>
                                            <p:strVal val="#ppt_x"/>
                                          </p:val>
                                        </p:tav>
                                      </p:tavLst>
                                    </p:anim>
                                    <p:anim calcmode="lin" valueType="num">
                                      <p:cBhvr>
                                        <p:cTn id="23" dur="1000" fill="hold"/>
                                        <p:tgtEl>
                                          <p:spTgt spid="7"/>
                                        </p:tgtEl>
                                        <p:attrNameLst>
                                          <p:attrName>ppt_y</p:attrName>
                                        </p:attrNameLst>
                                      </p:cBhvr>
                                      <p:tavLst>
                                        <p:tav tm="0">
                                          <p:val>
                                            <p:strVal val="#ppt_y+.1"/>
                                          </p:val>
                                        </p:tav>
                                        <p:tav tm="100000">
                                          <p:val>
                                            <p:strVal val="#ppt_y"/>
                                          </p:val>
                                        </p:tav>
                                      </p:tavLst>
                                    </p:anim>
                                  </p:childTnLst>
                                </p:cTn>
                              </p:par>
                            </p:childTnLst>
                          </p:cTn>
                        </p:par>
                        <p:par>
                          <p:cTn id="24" fill="hold">
                            <p:stCondLst>
                              <p:cond delay="3500"/>
                            </p:stCondLst>
                            <p:childTnLst>
                              <p:par>
                                <p:cTn id="25" presetID="10" presetClass="entr" presetSubtype="0" fill="hold" grpId="0" nodeType="afterEffect">
                                  <p:stCondLst>
                                    <p:cond delay="0"/>
                                  </p:stCondLst>
                                  <p:childTnLst>
                                    <p:set>
                                      <p:cBhvr>
                                        <p:cTn id="26" dur="1" fill="hold">
                                          <p:stCondLst>
                                            <p:cond delay="0"/>
                                          </p:stCondLst>
                                        </p:cTn>
                                        <p:tgtEl>
                                          <p:spTgt spid="13"/>
                                        </p:tgtEl>
                                        <p:attrNameLst>
                                          <p:attrName>style.visibility</p:attrName>
                                        </p:attrNameLst>
                                      </p:cBhvr>
                                      <p:to>
                                        <p:strVal val="visible"/>
                                      </p:to>
                                    </p:set>
                                    <p:animEffect transition="in" filter="fade">
                                      <p:cBhvr>
                                        <p:cTn id="27" dur="1000"/>
                                        <p:tgtEl>
                                          <p:spTgt spid="13"/>
                                        </p:tgtEl>
                                      </p:cBhvr>
                                    </p:animEffect>
                                  </p:childTnLst>
                                </p:cTn>
                              </p:par>
                            </p:childTnLst>
                          </p:cTn>
                        </p:par>
                        <p:par>
                          <p:cTn id="28" fill="hold">
                            <p:stCondLst>
                              <p:cond delay="4500"/>
                            </p:stCondLst>
                            <p:childTnLst>
                              <p:par>
                                <p:cTn id="29" presetID="42" presetClass="entr" presetSubtype="0" fill="hold" grpId="0" nodeType="afterEffect">
                                  <p:stCondLst>
                                    <p:cond delay="0"/>
                                  </p:stCondLst>
                                  <p:childTnLst>
                                    <p:set>
                                      <p:cBhvr>
                                        <p:cTn id="30" dur="1" fill="hold">
                                          <p:stCondLst>
                                            <p:cond delay="0"/>
                                          </p:stCondLst>
                                        </p:cTn>
                                        <p:tgtEl>
                                          <p:spTgt spid="9"/>
                                        </p:tgtEl>
                                        <p:attrNameLst>
                                          <p:attrName>style.visibility</p:attrName>
                                        </p:attrNameLst>
                                      </p:cBhvr>
                                      <p:to>
                                        <p:strVal val="visible"/>
                                      </p:to>
                                    </p:set>
                                    <p:animEffect transition="in" filter="fade">
                                      <p:cBhvr>
                                        <p:cTn id="31" dur="1000"/>
                                        <p:tgtEl>
                                          <p:spTgt spid="9"/>
                                        </p:tgtEl>
                                      </p:cBhvr>
                                    </p:animEffect>
                                    <p:anim calcmode="lin" valueType="num">
                                      <p:cBhvr>
                                        <p:cTn id="32" dur="1000" fill="hold"/>
                                        <p:tgtEl>
                                          <p:spTgt spid="9"/>
                                        </p:tgtEl>
                                        <p:attrNameLst>
                                          <p:attrName>ppt_x</p:attrName>
                                        </p:attrNameLst>
                                      </p:cBhvr>
                                      <p:tavLst>
                                        <p:tav tm="0">
                                          <p:val>
                                            <p:strVal val="#ppt_x"/>
                                          </p:val>
                                        </p:tav>
                                        <p:tav tm="100000">
                                          <p:val>
                                            <p:strVal val="#ppt_x"/>
                                          </p:val>
                                        </p:tav>
                                      </p:tavLst>
                                    </p:anim>
                                    <p:anim calcmode="lin" valueType="num">
                                      <p:cBhvr>
                                        <p:cTn id="33" dur="1000" fill="hold"/>
                                        <p:tgtEl>
                                          <p:spTgt spid="9"/>
                                        </p:tgtEl>
                                        <p:attrNameLst>
                                          <p:attrName>ppt_y</p:attrName>
                                        </p:attrNameLst>
                                      </p:cBhvr>
                                      <p:tavLst>
                                        <p:tav tm="0">
                                          <p:val>
                                            <p:strVal val="#ppt_y+.1"/>
                                          </p:val>
                                        </p:tav>
                                        <p:tav tm="100000">
                                          <p:val>
                                            <p:strVal val="#ppt_y"/>
                                          </p:val>
                                        </p:tav>
                                      </p:tavLst>
                                    </p:anim>
                                  </p:childTnLst>
                                </p:cTn>
                              </p:par>
                            </p:childTnLst>
                          </p:cTn>
                        </p:par>
                        <p:par>
                          <p:cTn id="34" fill="hold">
                            <p:stCondLst>
                              <p:cond delay="5500"/>
                            </p:stCondLst>
                            <p:childTnLst>
                              <p:par>
                                <p:cTn id="35" presetID="42" presetClass="entr" presetSubtype="0" fill="hold" grpId="0" nodeType="afterEffect">
                                  <p:stCondLst>
                                    <p:cond delay="0"/>
                                  </p:stCondLst>
                                  <p:childTnLst>
                                    <p:set>
                                      <p:cBhvr>
                                        <p:cTn id="36" dur="1" fill="hold">
                                          <p:stCondLst>
                                            <p:cond delay="0"/>
                                          </p:stCondLst>
                                        </p:cTn>
                                        <p:tgtEl>
                                          <p:spTgt spid="8"/>
                                        </p:tgtEl>
                                        <p:attrNameLst>
                                          <p:attrName>style.visibility</p:attrName>
                                        </p:attrNameLst>
                                      </p:cBhvr>
                                      <p:to>
                                        <p:strVal val="visible"/>
                                      </p:to>
                                    </p:set>
                                    <p:animEffect transition="in" filter="fade">
                                      <p:cBhvr>
                                        <p:cTn id="37" dur="1000"/>
                                        <p:tgtEl>
                                          <p:spTgt spid="8"/>
                                        </p:tgtEl>
                                      </p:cBhvr>
                                    </p:animEffect>
                                    <p:anim calcmode="lin" valueType="num">
                                      <p:cBhvr>
                                        <p:cTn id="38" dur="1000" fill="hold"/>
                                        <p:tgtEl>
                                          <p:spTgt spid="8"/>
                                        </p:tgtEl>
                                        <p:attrNameLst>
                                          <p:attrName>ppt_x</p:attrName>
                                        </p:attrNameLst>
                                      </p:cBhvr>
                                      <p:tavLst>
                                        <p:tav tm="0">
                                          <p:val>
                                            <p:strVal val="#ppt_x"/>
                                          </p:val>
                                        </p:tav>
                                        <p:tav tm="100000">
                                          <p:val>
                                            <p:strVal val="#ppt_x"/>
                                          </p:val>
                                        </p:tav>
                                      </p:tavLst>
                                    </p:anim>
                                    <p:anim calcmode="lin" valueType="num">
                                      <p:cBhvr>
                                        <p:cTn id="39" dur="1000" fill="hold"/>
                                        <p:tgtEl>
                                          <p:spTgt spid="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7" grpId="0"/>
      <p:bldP spid="10" grpId="0"/>
      <p:bldP spid="13" grpId="0"/>
      <p:bldP spid="9" grpId="0"/>
      <p:bldP spid="8"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60" name="Text Box 12"/>
          <p:cNvSpPr txBox="1">
            <a:spLocks noChangeArrowheads="1"/>
          </p:cNvSpPr>
          <p:nvPr/>
        </p:nvSpPr>
        <p:spPr bwMode="auto">
          <a:xfrm>
            <a:off x="376653" y="1193539"/>
            <a:ext cx="8091255" cy="584775"/>
          </a:xfrm>
          <a:prstGeom prst="rect">
            <a:avLst/>
          </a:prstGeom>
          <a:noFill/>
          <a:ln w="9525">
            <a:noFill/>
            <a:miter lim="800000"/>
            <a:headEnd/>
            <a:tailEnd/>
          </a:ln>
          <a:effectLst/>
        </p:spPr>
        <p:txBody>
          <a:bodyPr wrap="square">
            <a:spAutoFit/>
          </a:bodyPr>
          <a:lstStyle/>
          <a:p>
            <a:pPr algn="just" rtl="0"/>
            <a:r>
              <a:rPr lang="en-US" sz="3200" b="1" dirty="0" smtClean="0"/>
              <a:t>Memory</a:t>
            </a:r>
            <a:endParaRPr lang="en-US" sz="3200" dirty="0"/>
          </a:p>
        </p:txBody>
      </p:sp>
      <p:sp>
        <p:nvSpPr>
          <p:cNvPr id="8" name="Text Box 13"/>
          <p:cNvSpPr txBox="1">
            <a:spLocks noChangeArrowheads="1"/>
          </p:cNvSpPr>
          <p:nvPr/>
        </p:nvSpPr>
        <p:spPr bwMode="auto">
          <a:xfrm>
            <a:off x="9099" y="6211669"/>
            <a:ext cx="1447800" cy="646331"/>
          </a:xfrm>
          <a:prstGeom prst="rect">
            <a:avLst/>
          </a:prstGeom>
          <a:noFill/>
          <a:ln w="9525">
            <a:noFill/>
            <a:miter lim="800000"/>
            <a:headEnd/>
            <a:tailEnd/>
          </a:ln>
          <a:effectLst/>
        </p:spPr>
        <p:txBody>
          <a:bodyPr wrap="square">
            <a:spAutoFit/>
          </a:bodyPr>
          <a:lstStyle/>
          <a:p>
            <a:pPr algn="ctr" rtl="0">
              <a:spcBef>
                <a:spcPct val="50000"/>
              </a:spcBef>
            </a:pPr>
            <a:r>
              <a:rPr lang="ar-IQ" sz="3600" b="1" dirty="0" smtClean="0"/>
              <a:t>2018</a:t>
            </a:r>
            <a:endParaRPr lang="en-US" sz="3600" b="1" dirty="0"/>
          </a:p>
        </p:txBody>
      </p:sp>
      <p:pic>
        <p:nvPicPr>
          <p:cNvPr id="16" name="Picture 1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68230" y="304800"/>
            <a:ext cx="763904" cy="762000"/>
          </a:xfrm>
          <a:prstGeom prst="rect">
            <a:avLst/>
          </a:prstGeom>
        </p:spPr>
      </p:pic>
      <p:sp>
        <p:nvSpPr>
          <p:cNvPr id="17" name="Text Box 13"/>
          <p:cNvSpPr txBox="1">
            <a:spLocks noChangeArrowheads="1"/>
          </p:cNvSpPr>
          <p:nvPr/>
        </p:nvSpPr>
        <p:spPr bwMode="auto">
          <a:xfrm>
            <a:off x="6132923" y="294564"/>
            <a:ext cx="2536372" cy="369332"/>
          </a:xfrm>
          <a:prstGeom prst="rect">
            <a:avLst/>
          </a:prstGeom>
          <a:noFill/>
          <a:ln w="9525">
            <a:noFill/>
            <a:miter lim="800000"/>
            <a:headEnd/>
            <a:tailEnd/>
          </a:ln>
          <a:effectLst/>
        </p:spPr>
        <p:txBody>
          <a:bodyPr wrap="square">
            <a:spAutoFit/>
          </a:bodyPr>
          <a:lstStyle/>
          <a:p>
            <a:pPr algn="ctr">
              <a:spcBef>
                <a:spcPct val="50000"/>
              </a:spcBef>
            </a:pPr>
            <a:r>
              <a:rPr lang="ar-IQ" b="1" dirty="0" smtClean="0"/>
              <a:t>جامعة ديالى / كلية الهندسة</a:t>
            </a:r>
          </a:p>
        </p:txBody>
      </p:sp>
      <p:sp>
        <p:nvSpPr>
          <p:cNvPr id="18" name="Text Box 13"/>
          <p:cNvSpPr txBox="1">
            <a:spLocks noChangeArrowheads="1"/>
          </p:cNvSpPr>
          <p:nvPr/>
        </p:nvSpPr>
        <p:spPr bwMode="auto">
          <a:xfrm>
            <a:off x="6334309" y="697468"/>
            <a:ext cx="2133600" cy="369332"/>
          </a:xfrm>
          <a:prstGeom prst="rect">
            <a:avLst/>
          </a:prstGeom>
          <a:noFill/>
          <a:ln w="9525">
            <a:noFill/>
            <a:miter lim="800000"/>
            <a:headEnd/>
            <a:tailEnd/>
          </a:ln>
          <a:effectLst/>
        </p:spPr>
        <p:txBody>
          <a:bodyPr wrap="square">
            <a:spAutoFit/>
          </a:bodyPr>
          <a:lstStyle/>
          <a:p>
            <a:pPr algn="ctr">
              <a:spcBef>
                <a:spcPct val="50000"/>
              </a:spcBef>
            </a:pPr>
            <a:r>
              <a:rPr lang="ar-IQ" b="1" dirty="0" smtClean="0"/>
              <a:t>قسم الهندسة الإلكترونية</a:t>
            </a:r>
            <a:endParaRPr lang="en-US" b="1" dirty="0"/>
          </a:p>
        </p:txBody>
      </p:sp>
      <p:sp>
        <p:nvSpPr>
          <p:cNvPr id="2" name="Rectangle 44"/>
          <p:cNvSpPr>
            <a:spLocks noChangeArrowheads="1"/>
          </p:cNvSpPr>
          <p:nvPr/>
        </p:nvSpPr>
        <p:spPr bwMode="auto">
          <a:xfrm>
            <a:off x="0" y="0"/>
            <a:ext cx="9144000" cy="45720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indent="368300" algn="l" rtl="0" eaLnBrk="0" hangingPunct="0">
              <a:defRPr>
                <a:solidFill>
                  <a:schemeClr val="tx1"/>
                </a:solidFill>
                <a:latin typeface="Arial" panose="020B0604020202020204" pitchFamily="34" charset="0"/>
              </a:defRPr>
            </a:lvl1pPr>
            <a:lvl2pPr algn="l" rtl="0" eaLnBrk="0" hangingPunct="0">
              <a:defRPr>
                <a:solidFill>
                  <a:schemeClr val="tx1"/>
                </a:solidFill>
                <a:latin typeface="Arial" panose="020B0604020202020204" pitchFamily="34" charset="0"/>
              </a:defRPr>
            </a:lvl2pPr>
            <a:lvl3pPr algn="l" rtl="0" eaLnBrk="0" hangingPunct="0">
              <a:defRPr>
                <a:solidFill>
                  <a:schemeClr val="tx1"/>
                </a:solidFill>
                <a:latin typeface="Arial" panose="020B0604020202020204" pitchFamily="34" charset="0"/>
              </a:defRPr>
            </a:lvl3pPr>
            <a:lvl4pPr algn="l" rtl="0" eaLnBrk="0" hangingPunct="0">
              <a:defRPr>
                <a:solidFill>
                  <a:schemeClr val="tx1"/>
                </a:solidFill>
                <a:latin typeface="Arial" panose="020B0604020202020204" pitchFamily="34" charset="0"/>
              </a:defRPr>
            </a:lvl4pPr>
            <a:lvl5pPr algn="l" rtl="0"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368300" algn="l" defTabSz="914400" rtl="0" eaLnBrk="0" fontAlgn="base" latinLnBrk="0" hangingPunct="0">
              <a:lnSpc>
                <a:spcPct val="100000"/>
              </a:lnSpc>
              <a:spcBef>
                <a:spcPct val="0"/>
              </a:spcBef>
              <a:spcAft>
                <a:spcPct val="0"/>
              </a:spcAft>
              <a:buClrTx/>
              <a:buSzTx/>
              <a:buFontTx/>
              <a:buNone/>
              <a:tabLst/>
            </a:pPr>
            <a:r>
              <a:rPr kumimoji="0" lang="en-US" sz="2200" b="1" i="0" u="none" strike="noStrike" cap="none" normalizeH="0" baseline="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Memory</a:t>
            </a:r>
            <a:endParaRPr kumimoji="0" lang="en-US" sz="800" b="0" i="0" u="none" strike="noStrike" cap="none" normalizeH="0" baseline="0" smtClean="0">
              <a:ln>
                <a:noFill/>
              </a:ln>
              <a:solidFill>
                <a:schemeClr val="tx1"/>
              </a:solidFill>
              <a:effectLst/>
            </a:endParaRPr>
          </a:p>
          <a:p>
            <a:pPr marL="0" marR="0" lvl="0" indent="36830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anose="020B0604020202020204" pitchFamily="34" charset="0"/>
            </a:endParaRPr>
          </a:p>
        </p:txBody>
      </p:sp>
      <p:sp>
        <p:nvSpPr>
          <p:cNvPr id="3" name="Rectangle 59"/>
          <p:cNvSpPr>
            <a:spLocks noChangeArrowheads="1"/>
          </p:cNvSpPr>
          <p:nvPr/>
        </p:nvSpPr>
        <p:spPr bwMode="auto">
          <a:xfrm>
            <a:off x="-149015" y="1749385"/>
            <a:ext cx="8949117" cy="3170099"/>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justLow" defTabSz="914400" rtl="0"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lvl="0" indent="368300" algn="just" defTabSz="914400" rtl="0" eaLnBrk="0" fontAlgn="base" latinLnBrk="0" hangingPunct="0">
              <a:lnSpc>
                <a:spcPct val="15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What is memory? It is a circuit that can store bits high or low,</a:t>
            </a:r>
          </a:p>
          <a:p>
            <a:pPr marL="0" marR="0" lvl="0" indent="368300" algn="just" defTabSz="914400" rtl="0" eaLnBrk="0" fontAlgn="base" latinLnBrk="0" hangingPunct="0">
              <a:lnSpc>
                <a:spcPct val="15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generally voltage levels or capacitive charges representing 1 and 0. </a:t>
            </a:r>
          </a:p>
          <a:p>
            <a:pPr marL="0" marR="0" lvl="0" indent="368300" algn="just" defTabSz="914400" rtl="0" eaLnBrk="0" fontAlgn="base" latinLnBrk="0" hangingPunct="0">
              <a:lnSpc>
                <a:spcPct val="15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A Flip-flop or a latch is a basic element of memory</a:t>
            </a:r>
          </a:p>
          <a:p>
            <a:pPr marL="0" marR="0" lvl="0" indent="368300" algn="just" defTabSz="914400" rtl="0" eaLnBrk="0" fontAlgn="base" latinLnBrk="0" hangingPunct="0">
              <a:lnSpc>
                <a:spcPct val="15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To write or store a bit in the latch, </a:t>
            </a:r>
          </a:p>
          <a:p>
            <a:pPr marL="0" marR="0" lvl="0" indent="368300" algn="just" defTabSz="914400" rtl="0" eaLnBrk="0" fontAlgn="base" latinLnBrk="0" hangingPunct="0">
              <a:lnSpc>
                <a:spcPct val="15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we need an input data bit D</a:t>
            </a:r>
            <a:r>
              <a:rPr kumimoji="0" lang="en-US" sz="2400" b="0" i="0" u="none" strike="noStrike" cap="none" normalizeH="0" baseline="-3000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in</a:t>
            </a:r>
            <a:r>
              <a:rPr kumimoji="0" lang="en-US" sz="24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and an enable signal (EN).</a:t>
            </a:r>
            <a:endParaRPr kumimoji="0" lang="en-US" sz="2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615608253"/>
      </p:ext>
    </p:extLst>
  </p:cSld>
  <p:clrMapOvr>
    <a:masterClrMapping/>
  </p:clrMapOvr>
  <mc:AlternateContent xmlns:mc="http://schemas.openxmlformats.org/markup-compatibility/2006" xmlns:p14="http://schemas.microsoft.com/office/powerpoint/2010/main">
    <mc:Choice Requires="p14">
      <p:transition spd="slow" p14:dur="1250">
        <p:wheel spokes="8"/>
      </p:transition>
    </mc:Choice>
    <mc:Fallback xmlns="">
      <p:transition spd="slow">
        <p:wheel spokes="8"/>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2060"/>
                                        </p:tgtEl>
                                        <p:attrNameLst>
                                          <p:attrName>style.visibility</p:attrName>
                                        </p:attrNameLst>
                                      </p:cBhvr>
                                      <p:to>
                                        <p:strVal val="visible"/>
                                      </p:to>
                                    </p:set>
                                    <p:animEffect transition="in" filter="fade">
                                      <p:cBhvr>
                                        <p:cTn id="7" dur="1000"/>
                                        <p:tgtEl>
                                          <p:spTgt spid="2060"/>
                                        </p:tgtEl>
                                      </p:cBhvr>
                                    </p:animEffect>
                                    <p:anim calcmode="lin" valueType="num">
                                      <p:cBhvr>
                                        <p:cTn id="8" dur="1000" fill="hold"/>
                                        <p:tgtEl>
                                          <p:spTgt spid="2060"/>
                                        </p:tgtEl>
                                        <p:attrNameLst>
                                          <p:attrName>ppt_x</p:attrName>
                                        </p:attrNameLst>
                                      </p:cBhvr>
                                      <p:tavLst>
                                        <p:tav tm="0">
                                          <p:val>
                                            <p:strVal val="#ppt_x"/>
                                          </p:val>
                                        </p:tav>
                                        <p:tav tm="100000">
                                          <p:val>
                                            <p:strVal val="#ppt_x"/>
                                          </p:val>
                                        </p:tav>
                                      </p:tavLst>
                                    </p:anim>
                                    <p:anim calcmode="lin" valueType="num">
                                      <p:cBhvr>
                                        <p:cTn id="9" dur="1000" fill="hold"/>
                                        <p:tgtEl>
                                          <p:spTgt spid="2060"/>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10" presetClass="entr" presetSubtype="0" fill="hold" grpId="0" nodeType="afterEffect">
                                  <p:stCondLst>
                                    <p:cond delay="0"/>
                                  </p:stCondLst>
                                  <p:childTnLst>
                                    <p:set>
                                      <p:cBhvr>
                                        <p:cTn id="12" dur="1" fill="hold">
                                          <p:stCondLst>
                                            <p:cond delay="0"/>
                                          </p:stCondLst>
                                        </p:cTn>
                                        <p:tgtEl>
                                          <p:spTgt spid="8"/>
                                        </p:tgtEl>
                                        <p:attrNameLst>
                                          <p:attrName>style.visibility</p:attrName>
                                        </p:attrNameLst>
                                      </p:cBhvr>
                                      <p:to>
                                        <p:strVal val="visible"/>
                                      </p:to>
                                    </p:set>
                                    <p:animEffect transition="in" filter="fade">
                                      <p:cBhvr>
                                        <p:cTn id="13" dur="1000"/>
                                        <p:tgtEl>
                                          <p:spTgt spid="8"/>
                                        </p:tgtEl>
                                      </p:cBhvr>
                                    </p:animEffect>
                                  </p:childTnLst>
                                </p:cTn>
                              </p:par>
                            </p:childTnLst>
                          </p:cTn>
                        </p:par>
                        <p:par>
                          <p:cTn id="14" fill="hold">
                            <p:stCondLst>
                              <p:cond delay="2000"/>
                            </p:stCondLst>
                            <p:childTnLst>
                              <p:par>
                                <p:cTn id="15" presetID="53" presetClass="entr" presetSubtype="16" fill="hold" nodeType="afterEffect">
                                  <p:stCondLst>
                                    <p:cond delay="0"/>
                                  </p:stCondLst>
                                  <p:childTnLst>
                                    <p:set>
                                      <p:cBhvr>
                                        <p:cTn id="16" dur="1" fill="hold">
                                          <p:stCondLst>
                                            <p:cond delay="0"/>
                                          </p:stCondLst>
                                        </p:cTn>
                                        <p:tgtEl>
                                          <p:spTgt spid="16"/>
                                        </p:tgtEl>
                                        <p:attrNameLst>
                                          <p:attrName>style.visibility</p:attrName>
                                        </p:attrNameLst>
                                      </p:cBhvr>
                                      <p:to>
                                        <p:strVal val="visible"/>
                                      </p:to>
                                    </p:set>
                                    <p:anim calcmode="lin" valueType="num">
                                      <p:cBhvr>
                                        <p:cTn id="17" dur="500" fill="hold"/>
                                        <p:tgtEl>
                                          <p:spTgt spid="16"/>
                                        </p:tgtEl>
                                        <p:attrNameLst>
                                          <p:attrName>ppt_w</p:attrName>
                                        </p:attrNameLst>
                                      </p:cBhvr>
                                      <p:tavLst>
                                        <p:tav tm="0">
                                          <p:val>
                                            <p:fltVal val="0"/>
                                          </p:val>
                                        </p:tav>
                                        <p:tav tm="100000">
                                          <p:val>
                                            <p:strVal val="#ppt_w"/>
                                          </p:val>
                                        </p:tav>
                                      </p:tavLst>
                                    </p:anim>
                                    <p:anim calcmode="lin" valueType="num">
                                      <p:cBhvr>
                                        <p:cTn id="18" dur="500" fill="hold"/>
                                        <p:tgtEl>
                                          <p:spTgt spid="16"/>
                                        </p:tgtEl>
                                        <p:attrNameLst>
                                          <p:attrName>ppt_h</p:attrName>
                                        </p:attrNameLst>
                                      </p:cBhvr>
                                      <p:tavLst>
                                        <p:tav tm="0">
                                          <p:val>
                                            <p:fltVal val="0"/>
                                          </p:val>
                                        </p:tav>
                                        <p:tav tm="100000">
                                          <p:val>
                                            <p:strVal val="#ppt_h"/>
                                          </p:val>
                                        </p:tav>
                                      </p:tavLst>
                                    </p:anim>
                                    <p:animEffect transition="in" filter="fade">
                                      <p:cBhvr>
                                        <p:cTn id="19" dur="500"/>
                                        <p:tgtEl>
                                          <p:spTgt spid="16"/>
                                        </p:tgtEl>
                                      </p:cBhvr>
                                    </p:animEffect>
                                  </p:childTnLst>
                                </p:cTn>
                              </p:par>
                            </p:childTnLst>
                          </p:cTn>
                        </p:par>
                        <p:par>
                          <p:cTn id="20" fill="hold">
                            <p:stCondLst>
                              <p:cond delay="2500"/>
                            </p:stCondLst>
                            <p:childTnLst>
                              <p:par>
                                <p:cTn id="21" presetID="10" presetClass="entr" presetSubtype="0" fill="hold" grpId="0" nodeType="afterEffect">
                                  <p:stCondLst>
                                    <p:cond delay="0"/>
                                  </p:stCondLst>
                                  <p:childTnLst>
                                    <p:set>
                                      <p:cBhvr>
                                        <p:cTn id="22" dur="1" fill="hold">
                                          <p:stCondLst>
                                            <p:cond delay="0"/>
                                          </p:stCondLst>
                                        </p:cTn>
                                        <p:tgtEl>
                                          <p:spTgt spid="17"/>
                                        </p:tgtEl>
                                        <p:attrNameLst>
                                          <p:attrName>style.visibility</p:attrName>
                                        </p:attrNameLst>
                                      </p:cBhvr>
                                      <p:to>
                                        <p:strVal val="visible"/>
                                      </p:to>
                                    </p:set>
                                    <p:animEffect transition="in" filter="fade">
                                      <p:cBhvr>
                                        <p:cTn id="23" dur="1000"/>
                                        <p:tgtEl>
                                          <p:spTgt spid="17"/>
                                        </p:tgtEl>
                                      </p:cBhvr>
                                    </p:animEffect>
                                  </p:childTnLst>
                                </p:cTn>
                              </p:par>
                            </p:childTnLst>
                          </p:cTn>
                        </p:par>
                        <p:par>
                          <p:cTn id="24" fill="hold">
                            <p:stCondLst>
                              <p:cond delay="3500"/>
                            </p:stCondLst>
                            <p:childTnLst>
                              <p:par>
                                <p:cTn id="25" presetID="10" presetClass="entr" presetSubtype="0" fill="hold" grpId="0" nodeType="afterEffect">
                                  <p:stCondLst>
                                    <p:cond delay="0"/>
                                  </p:stCondLst>
                                  <p:childTnLst>
                                    <p:set>
                                      <p:cBhvr>
                                        <p:cTn id="26" dur="1" fill="hold">
                                          <p:stCondLst>
                                            <p:cond delay="0"/>
                                          </p:stCondLst>
                                        </p:cTn>
                                        <p:tgtEl>
                                          <p:spTgt spid="18"/>
                                        </p:tgtEl>
                                        <p:attrNameLst>
                                          <p:attrName>style.visibility</p:attrName>
                                        </p:attrNameLst>
                                      </p:cBhvr>
                                      <p:to>
                                        <p:strVal val="visible"/>
                                      </p:to>
                                    </p:set>
                                    <p:animEffect transition="in" filter="fade">
                                      <p:cBhvr>
                                        <p:cTn id="27" dur="10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60" grpId="0"/>
      <p:bldP spid="8" grpId="0"/>
      <p:bldP spid="17" grpId="0"/>
      <p:bldP spid="18"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 Box 13"/>
          <p:cNvSpPr txBox="1">
            <a:spLocks noChangeArrowheads="1"/>
          </p:cNvSpPr>
          <p:nvPr/>
        </p:nvSpPr>
        <p:spPr bwMode="auto">
          <a:xfrm>
            <a:off x="9099" y="6211669"/>
            <a:ext cx="1447800" cy="646331"/>
          </a:xfrm>
          <a:prstGeom prst="rect">
            <a:avLst/>
          </a:prstGeom>
          <a:noFill/>
          <a:ln w="9525">
            <a:noFill/>
            <a:miter lim="800000"/>
            <a:headEnd/>
            <a:tailEnd/>
          </a:ln>
          <a:effectLst/>
        </p:spPr>
        <p:txBody>
          <a:bodyPr wrap="square">
            <a:spAutoFit/>
          </a:bodyPr>
          <a:lstStyle/>
          <a:p>
            <a:pPr algn="ctr" rtl="0">
              <a:spcBef>
                <a:spcPct val="50000"/>
              </a:spcBef>
            </a:pPr>
            <a:r>
              <a:rPr lang="ar-IQ" sz="3600" b="1" dirty="0" smtClean="0"/>
              <a:t>2018</a:t>
            </a:r>
            <a:endParaRPr lang="en-US" sz="3600" b="1" dirty="0"/>
          </a:p>
        </p:txBody>
      </p:sp>
      <p:sp>
        <p:nvSpPr>
          <p:cNvPr id="9" name="Text Box 12"/>
          <p:cNvSpPr txBox="1">
            <a:spLocks noChangeArrowheads="1"/>
          </p:cNvSpPr>
          <p:nvPr/>
        </p:nvSpPr>
        <p:spPr bwMode="auto">
          <a:xfrm>
            <a:off x="14961" y="1163203"/>
            <a:ext cx="8305800" cy="5398594"/>
          </a:xfrm>
          <a:prstGeom prst="rect">
            <a:avLst/>
          </a:prstGeom>
          <a:noFill/>
          <a:ln w="9525">
            <a:noFill/>
            <a:miter lim="800000"/>
            <a:headEnd/>
            <a:tailEnd/>
          </a:ln>
          <a:effectLst/>
        </p:spPr>
        <p:txBody>
          <a:bodyPr wrap="square">
            <a:spAutoFit/>
          </a:bodyPr>
          <a:lstStyle/>
          <a:p>
            <a:pPr algn="just" rtl="0"/>
            <a:r>
              <a:rPr lang="en-US" sz="2800" dirty="0" smtClean="0"/>
              <a:t>	As </a:t>
            </a:r>
            <a:r>
              <a:rPr lang="en-US" sz="2800" dirty="0"/>
              <a:t>shown in </a:t>
            </a:r>
            <a:r>
              <a:rPr lang="en-US" sz="2800" dirty="0" smtClean="0"/>
              <a:t>Figure. </a:t>
            </a:r>
            <a:r>
              <a:rPr lang="en-US" sz="2800" dirty="0"/>
              <a:t>In this latch, the stored bit always available on the output of it to avoid unintentional change in the input and control the availability of the output, we can use two tri-state buffers on the latch, as shown in Figure </a:t>
            </a:r>
            <a:r>
              <a:rPr lang="en-US" sz="2800" dirty="0" smtClean="0"/>
              <a:t>. </a:t>
            </a:r>
            <a:r>
              <a:rPr lang="en-US" sz="2800" dirty="0"/>
              <a:t>Now we can write into the latch by enabling the input buffer and read from it by enabling the output buffer. Figure </a:t>
            </a:r>
            <a:r>
              <a:rPr lang="en-US" sz="2800" dirty="0" smtClean="0"/>
              <a:t>shows </a:t>
            </a:r>
            <a:r>
              <a:rPr lang="en-US" sz="2800" dirty="0"/>
              <a:t>the Write signal as WR and Read signal as RD; these are active low signals indicated by the bar. This latch, which can store one binary bit is called a memory cell.</a:t>
            </a:r>
          </a:p>
          <a:p>
            <a:pPr algn="just" rtl="0">
              <a:lnSpc>
                <a:spcPct val="150000"/>
              </a:lnSpc>
            </a:pPr>
            <a:r>
              <a:rPr lang="en-US" sz="2800" b="1" dirty="0" smtClean="0"/>
              <a:t>.</a:t>
            </a:r>
            <a:r>
              <a:rPr lang="en-US" sz="2800" dirty="0" smtClean="0"/>
              <a:t> </a:t>
            </a:r>
            <a:endParaRPr lang="en-US" sz="2800" dirty="0"/>
          </a:p>
        </p:txBody>
      </p:sp>
      <p:pic>
        <p:nvPicPr>
          <p:cNvPr id="16" name="Picture 1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68230" y="304800"/>
            <a:ext cx="763904" cy="762000"/>
          </a:xfrm>
          <a:prstGeom prst="rect">
            <a:avLst/>
          </a:prstGeom>
        </p:spPr>
      </p:pic>
      <p:sp>
        <p:nvSpPr>
          <p:cNvPr id="17" name="Text Box 13"/>
          <p:cNvSpPr txBox="1">
            <a:spLocks noChangeArrowheads="1"/>
          </p:cNvSpPr>
          <p:nvPr/>
        </p:nvSpPr>
        <p:spPr bwMode="auto">
          <a:xfrm>
            <a:off x="6132923" y="294564"/>
            <a:ext cx="2536372" cy="369332"/>
          </a:xfrm>
          <a:prstGeom prst="rect">
            <a:avLst/>
          </a:prstGeom>
          <a:noFill/>
          <a:ln w="9525">
            <a:noFill/>
            <a:miter lim="800000"/>
            <a:headEnd/>
            <a:tailEnd/>
          </a:ln>
          <a:effectLst/>
        </p:spPr>
        <p:txBody>
          <a:bodyPr wrap="square">
            <a:spAutoFit/>
          </a:bodyPr>
          <a:lstStyle/>
          <a:p>
            <a:pPr algn="ctr">
              <a:spcBef>
                <a:spcPct val="50000"/>
              </a:spcBef>
            </a:pPr>
            <a:r>
              <a:rPr lang="ar-IQ" b="1" dirty="0" smtClean="0"/>
              <a:t>جامعة ديالى / كلية الهندسة</a:t>
            </a:r>
          </a:p>
        </p:txBody>
      </p:sp>
      <p:sp>
        <p:nvSpPr>
          <p:cNvPr id="18" name="Text Box 13"/>
          <p:cNvSpPr txBox="1">
            <a:spLocks noChangeArrowheads="1"/>
          </p:cNvSpPr>
          <p:nvPr/>
        </p:nvSpPr>
        <p:spPr bwMode="auto">
          <a:xfrm>
            <a:off x="6334309" y="697468"/>
            <a:ext cx="2133600" cy="369332"/>
          </a:xfrm>
          <a:prstGeom prst="rect">
            <a:avLst/>
          </a:prstGeom>
          <a:noFill/>
          <a:ln w="9525">
            <a:noFill/>
            <a:miter lim="800000"/>
            <a:headEnd/>
            <a:tailEnd/>
          </a:ln>
          <a:effectLst/>
        </p:spPr>
        <p:txBody>
          <a:bodyPr wrap="square">
            <a:spAutoFit/>
          </a:bodyPr>
          <a:lstStyle/>
          <a:p>
            <a:pPr algn="ctr">
              <a:spcBef>
                <a:spcPct val="50000"/>
              </a:spcBef>
            </a:pPr>
            <a:r>
              <a:rPr lang="ar-IQ" b="1" dirty="0" smtClean="0"/>
              <a:t>قسم الهندسة الإلكترونية</a:t>
            </a:r>
            <a:endParaRPr lang="en-US" b="1" dirty="0"/>
          </a:p>
        </p:txBody>
      </p:sp>
    </p:spTree>
    <p:extLst>
      <p:ext uri="{BB962C8B-B14F-4D97-AF65-F5344CB8AC3E}">
        <p14:creationId xmlns:p14="http://schemas.microsoft.com/office/powerpoint/2010/main" val="3752421797"/>
      </p:ext>
    </p:extLst>
  </p:cSld>
  <p:clrMapOvr>
    <a:masterClrMapping/>
  </p:clrMapOvr>
  <mc:AlternateContent xmlns:mc="http://schemas.openxmlformats.org/markup-compatibility/2006" xmlns:p14="http://schemas.microsoft.com/office/powerpoint/2010/main">
    <mc:Choice Requires="p14">
      <p:transition spd="slow" p14:dur="1250">
        <p:wheel spokes="8"/>
      </p:transition>
    </mc:Choice>
    <mc:Fallback xmlns="">
      <p:transition spd="slow">
        <p:wheel spokes="8"/>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1000"/>
                                        <p:tgtEl>
                                          <p:spTgt spid="8"/>
                                        </p:tgtEl>
                                      </p:cBhvr>
                                    </p:animEffect>
                                  </p:childTnLst>
                                </p:cTn>
                              </p:par>
                            </p:childTnLst>
                          </p:cTn>
                        </p:par>
                        <p:par>
                          <p:cTn id="8" fill="hold">
                            <p:stCondLst>
                              <p:cond delay="1000"/>
                            </p:stCondLst>
                            <p:childTnLst>
                              <p:par>
                                <p:cTn id="9" presetID="42" presetClass="entr" presetSubtype="0" fill="hold" grpId="0" nodeType="afterEffect">
                                  <p:stCondLst>
                                    <p:cond delay="0"/>
                                  </p:stCondLst>
                                  <p:childTnLst>
                                    <p:set>
                                      <p:cBhvr>
                                        <p:cTn id="10" dur="1" fill="hold">
                                          <p:stCondLst>
                                            <p:cond delay="0"/>
                                          </p:stCondLst>
                                        </p:cTn>
                                        <p:tgtEl>
                                          <p:spTgt spid="9"/>
                                        </p:tgtEl>
                                        <p:attrNameLst>
                                          <p:attrName>style.visibility</p:attrName>
                                        </p:attrNameLst>
                                      </p:cBhvr>
                                      <p:to>
                                        <p:strVal val="visible"/>
                                      </p:to>
                                    </p:set>
                                    <p:animEffect transition="in" filter="fade">
                                      <p:cBhvr>
                                        <p:cTn id="11" dur="1000"/>
                                        <p:tgtEl>
                                          <p:spTgt spid="9"/>
                                        </p:tgtEl>
                                      </p:cBhvr>
                                    </p:animEffect>
                                    <p:anim calcmode="lin" valueType="num">
                                      <p:cBhvr>
                                        <p:cTn id="12" dur="1000" fill="hold"/>
                                        <p:tgtEl>
                                          <p:spTgt spid="9"/>
                                        </p:tgtEl>
                                        <p:attrNameLst>
                                          <p:attrName>ppt_x</p:attrName>
                                        </p:attrNameLst>
                                      </p:cBhvr>
                                      <p:tavLst>
                                        <p:tav tm="0">
                                          <p:val>
                                            <p:strVal val="#ppt_x"/>
                                          </p:val>
                                        </p:tav>
                                        <p:tav tm="100000">
                                          <p:val>
                                            <p:strVal val="#ppt_x"/>
                                          </p:val>
                                        </p:tav>
                                      </p:tavLst>
                                    </p:anim>
                                    <p:anim calcmode="lin" valueType="num">
                                      <p:cBhvr>
                                        <p:cTn id="13" dur="1000" fill="hold"/>
                                        <p:tgtEl>
                                          <p:spTgt spid="9"/>
                                        </p:tgtEl>
                                        <p:attrNameLst>
                                          <p:attrName>ppt_y</p:attrName>
                                        </p:attrNameLst>
                                      </p:cBhvr>
                                      <p:tavLst>
                                        <p:tav tm="0">
                                          <p:val>
                                            <p:strVal val="#ppt_y+.1"/>
                                          </p:val>
                                        </p:tav>
                                        <p:tav tm="100000">
                                          <p:val>
                                            <p:strVal val="#ppt_y"/>
                                          </p:val>
                                        </p:tav>
                                      </p:tavLst>
                                    </p:anim>
                                  </p:childTnLst>
                                </p:cTn>
                              </p:par>
                            </p:childTnLst>
                          </p:cTn>
                        </p:par>
                        <p:par>
                          <p:cTn id="14" fill="hold">
                            <p:stCondLst>
                              <p:cond delay="2000"/>
                            </p:stCondLst>
                            <p:childTnLst>
                              <p:par>
                                <p:cTn id="15" presetID="53" presetClass="entr" presetSubtype="16" fill="hold" nodeType="afterEffect">
                                  <p:stCondLst>
                                    <p:cond delay="0"/>
                                  </p:stCondLst>
                                  <p:childTnLst>
                                    <p:set>
                                      <p:cBhvr>
                                        <p:cTn id="16" dur="1" fill="hold">
                                          <p:stCondLst>
                                            <p:cond delay="0"/>
                                          </p:stCondLst>
                                        </p:cTn>
                                        <p:tgtEl>
                                          <p:spTgt spid="16"/>
                                        </p:tgtEl>
                                        <p:attrNameLst>
                                          <p:attrName>style.visibility</p:attrName>
                                        </p:attrNameLst>
                                      </p:cBhvr>
                                      <p:to>
                                        <p:strVal val="visible"/>
                                      </p:to>
                                    </p:set>
                                    <p:anim calcmode="lin" valueType="num">
                                      <p:cBhvr>
                                        <p:cTn id="17" dur="500" fill="hold"/>
                                        <p:tgtEl>
                                          <p:spTgt spid="16"/>
                                        </p:tgtEl>
                                        <p:attrNameLst>
                                          <p:attrName>ppt_w</p:attrName>
                                        </p:attrNameLst>
                                      </p:cBhvr>
                                      <p:tavLst>
                                        <p:tav tm="0">
                                          <p:val>
                                            <p:fltVal val="0"/>
                                          </p:val>
                                        </p:tav>
                                        <p:tav tm="100000">
                                          <p:val>
                                            <p:strVal val="#ppt_w"/>
                                          </p:val>
                                        </p:tav>
                                      </p:tavLst>
                                    </p:anim>
                                    <p:anim calcmode="lin" valueType="num">
                                      <p:cBhvr>
                                        <p:cTn id="18" dur="500" fill="hold"/>
                                        <p:tgtEl>
                                          <p:spTgt spid="16"/>
                                        </p:tgtEl>
                                        <p:attrNameLst>
                                          <p:attrName>ppt_h</p:attrName>
                                        </p:attrNameLst>
                                      </p:cBhvr>
                                      <p:tavLst>
                                        <p:tav tm="0">
                                          <p:val>
                                            <p:fltVal val="0"/>
                                          </p:val>
                                        </p:tav>
                                        <p:tav tm="100000">
                                          <p:val>
                                            <p:strVal val="#ppt_h"/>
                                          </p:val>
                                        </p:tav>
                                      </p:tavLst>
                                    </p:anim>
                                    <p:animEffect transition="in" filter="fade">
                                      <p:cBhvr>
                                        <p:cTn id="19" dur="500"/>
                                        <p:tgtEl>
                                          <p:spTgt spid="16"/>
                                        </p:tgtEl>
                                      </p:cBhvr>
                                    </p:animEffect>
                                  </p:childTnLst>
                                </p:cTn>
                              </p:par>
                            </p:childTnLst>
                          </p:cTn>
                        </p:par>
                        <p:par>
                          <p:cTn id="20" fill="hold">
                            <p:stCondLst>
                              <p:cond delay="2500"/>
                            </p:stCondLst>
                            <p:childTnLst>
                              <p:par>
                                <p:cTn id="21" presetID="10" presetClass="entr" presetSubtype="0" fill="hold" grpId="0" nodeType="afterEffect">
                                  <p:stCondLst>
                                    <p:cond delay="0"/>
                                  </p:stCondLst>
                                  <p:childTnLst>
                                    <p:set>
                                      <p:cBhvr>
                                        <p:cTn id="22" dur="1" fill="hold">
                                          <p:stCondLst>
                                            <p:cond delay="0"/>
                                          </p:stCondLst>
                                        </p:cTn>
                                        <p:tgtEl>
                                          <p:spTgt spid="17"/>
                                        </p:tgtEl>
                                        <p:attrNameLst>
                                          <p:attrName>style.visibility</p:attrName>
                                        </p:attrNameLst>
                                      </p:cBhvr>
                                      <p:to>
                                        <p:strVal val="visible"/>
                                      </p:to>
                                    </p:set>
                                    <p:animEffect transition="in" filter="fade">
                                      <p:cBhvr>
                                        <p:cTn id="23" dur="1000"/>
                                        <p:tgtEl>
                                          <p:spTgt spid="17"/>
                                        </p:tgtEl>
                                      </p:cBhvr>
                                    </p:animEffect>
                                  </p:childTnLst>
                                </p:cTn>
                              </p:par>
                            </p:childTnLst>
                          </p:cTn>
                        </p:par>
                        <p:par>
                          <p:cTn id="24" fill="hold">
                            <p:stCondLst>
                              <p:cond delay="3500"/>
                            </p:stCondLst>
                            <p:childTnLst>
                              <p:par>
                                <p:cTn id="25" presetID="10" presetClass="entr" presetSubtype="0" fill="hold" grpId="0" nodeType="afterEffect">
                                  <p:stCondLst>
                                    <p:cond delay="0"/>
                                  </p:stCondLst>
                                  <p:childTnLst>
                                    <p:set>
                                      <p:cBhvr>
                                        <p:cTn id="26" dur="1" fill="hold">
                                          <p:stCondLst>
                                            <p:cond delay="0"/>
                                          </p:stCondLst>
                                        </p:cTn>
                                        <p:tgtEl>
                                          <p:spTgt spid="18"/>
                                        </p:tgtEl>
                                        <p:attrNameLst>
                                          <p:attrName>style.visibility</p:attrName>
                                        </p:attrNameLst>
                                      </p:cBhvr>
                                      <p:to>
                                        <p:strVal val="visible"/>
                                      </p:to>
                                    </p:set>
                                    <p:animEffect transition="in" filter="fade">
                                      <p:cBhvr>
                                        <p:cTn id="27" dur="10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P spid="17" grpId="0"/>
      <p:bldP spid="18"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p:cNvGrpSpPr/>
          <p:nvPr/>
        </p:nvGrpSpPr>
        <p:grpSpPr>
          <a:xfrm>
            <a:off x="457200" y="533400"/>
            <a:ext cx="7696200" cy="4876800"/>
            <a:chOff x="0" y="0"/>
            <a:chExt cx="4976094" cy="3655695"/>
          </a:xfrm>
        </p:grpSpPr>
        <p:grpSp>
          <p:nvGrpSpPr>
            <p:cNvPr id="5" name="Group 4"/>
            <p:cNvGrpSpPr/>
            <p:nvPr/>
          </p:nvGrpSpPr>
          <p:grpSpPr>
            <a:xfrm>
              <a:off x="1036320" y="0"/>
              <a:ext cx="2882097" cy="1423686"/>
              <a:chOff x="0" y="0"/>
              <a:chExt cx="2916819" cy="1423686"/>
            </a:xfrm>
          </p:grpSpPr>
          <p:grpSp>
            <p:nvGrpSpPr>
              <p:cNvPr id="36" name="Group 35"/>
              <p:cNvGrpSpPr/>
              <p:nvPr/>
            </p:nvGrpSpPr>
            <p:grpSpPr>
              <a:xfrm>
                <a:off x="0" y="0"/>
                <a:ext cx="2916819" cy="1423686"/>
                <a:chOff x="0" y="0"/>
                <a:chExt cx="2916819" cy="1423686"/>
              </a:xfrm>
            </p:grpSpPr>
            <p:sp>
              <p:nvSpPr>
                <p:cNvPr id="40" name="Rectangle 39"/>
                <p:cNvSpPr/>
                <p:nvPr/>
              </p:nvSpPr>
              <p:spPr>
                <a:xfrm>
                  <a:off x="1064871" y="0"/>
                  <a:ext cx="1041722" cy="1423686"/>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1" fromWordArt="0" anchor="ctr" anchorCtr="0" forceAA="0" compatLnSpc="1">
                  <a:prstTxWarp prst="textNoShape">
                    <a:avLst/>
                  </a:prstTxWarp>
                  <a:noAutofit/>
                </a:bodyPr>
                <a:lstStyle/>
                <a:p>
                  <a:endParaRPr lang="en-US"/>
                </a:p>
              </p:txBody>
            </p:sp>
            <p:sp>
              <p:nvSpPr>
                <p:cNvPr id="41" name="Rectangle 40"/>
                <p:cNvSpPr/>
                <p:nvPr/>
              </p:nvSpPr>
              <p:spPr>
                <a:xfrm>
                  <a:off x="983848" y="127321"/>
                  <a:ext cx="439420" cy="39306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1" fromWordArt="0" anchor="ctr" anchorCtr="0" forceAA="0" compatLnSpc="1">
                  <a:prstTxWarp prst="textNoShape">
                    <a:avLst/>
                  </a:prstTxWarp>
                  <a:noAutofit/>
                </a:bodyPr>
                <a:lstStyle/>
                <a:p>
                  <a:pPr algn="ctr">
                    <a:spcAft>
                      <a:spcPts val="0"/>
                    </a:spcAft>
                  </a:pPr>
                  <a:r>
                    <a:rPr lang="en-US" sz="1800">
                      <a:solidFill>
                        <a:srgbClr val="000000"/>
                      </a:solidFill>
                      <a:effectLst/>
                      <a:latin typeface="Times New Roman" panose="02020603050405020304" pitchFamily="18" charset="0"/>
                      <a:ea typeface="Arial Unicode MS" panose="020B0604020202020204" pitchFamily="34" charset="-128"/>
                    </a:rPr>
                    <a:t>D</a:t>
                  </a:r>
                  <a:endParaRPr lang="en-US" sz="1200">
                    <a:solidFill>
                      <a:srgbClr val="000000"/>
                    </a:solidFill>
                    <a:effectLst/>
                    <a:latin typeface="Arial Unicode MS" panose="020B0604020202020204" pitchFamily="34" charset="-128"/>
                    <a:ea typeface="Arial Unicode MS" panose="020B0604020202020204" pitchFamily="34" charset="-128"/>
                  </a:endParaRPr>
                </a:p>
              </p:txBody>
            </p:sp>
            <p:sp>
              <p:nvSpPr>
                <p:cNvPr id="42" name="Rectangle 41"/>
                <p:cNvSpPr/>
                <p:nvPr/>
              </p:nvSpPr>
              <p:spPr>
                <a:xfrm>
                  <a:off x="0" y="57873"/>
                  <a:ext cx="555585" cy="48613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1" fromWordArt="0" anchor="ctr" anchorCtr="0" forceAA="0" compatLnSpc="1">
                  <a:prstTxWarp prst="textNoShape">
                    <a:avLst/>
                  </a:prstTxWarp>
                  <a:noAutofit/>
                </a:bodyPr>
                <a:lstStyle/>
                <a:p>
                  <a:pPr algn="ctr">
                    <a:spcAft>
                      <a:spcPts val="0"/>
                    </a:spcAft>
                  </a:pPr>
                  <a:r>
                    <a:rPr lang="en-US" sz="1400">
                      <a:solidFill>
                        <a:srgbClr val="000000"/>
                      </a:solidFill>
                      <a:effectLst/>
                      <a:latin typeface="Arial Unicode MS" panose="020B0604020202020204" pitchFamily="34" charset="-128"/>
                      <a:ea typeface="Arial Unicode MS" panose="020B0604020202020204" pitchFamily="34" charset="-128"/>
                    </a:rPr>
                    <a:t>D</a:t>
                  </a:r>
                  <a:r>
                    <a:rPr lang="en-US" sz="1400" baseline="-25000">
                      <a:solidFill>
                        <a:srgbClr val="000000"/>
                      </a:solidFill>
                      <a:effectLst/>
                      <a:latin typeface="Arial Unicode MS" panose="020B0604020202020204" pitchFamily="34" charset="-128"/>
                      <a:ea typeface="Arial Unicode MS" panose="020B0604020202020204" pitchFamily="34" charset="-128"/>
                    </a:rPr>
                    <a:t>in</a:t>
                  </a:r>
                  <a:endParaRPr lang="en-US" sz="1200">
                    <a:solidFill>
                      <a:srgbClr val="000000"/>
                    </a:solidFill>
                    <a:effectLst/>
                    <a:latin typeface="Arial Unicode MS" panose="020B0604020202020204" pitchFamily="34" charset="-128"/>
                    <a:ea typeface="Arial Unicode MS" panose="020B0604020202020204" pitchFamily="34" charset="-128"/>
                  </a:endParaRPr>
                </a:p>
              </p:txBody>
            </p:sp>
            <p:sp>
              <p:nvSpPr>
                <p:cNvPr id="43" name="Rectangle 42"/>
                <p:cNvSpPr/>
                <p:nvPr/>
              </p:nvSpPr>
              <p:spPr>
                <a:xfrm>
                  <a:off x="1759352" y="127321"/>
                  <a:ext cx="439420" cy="39306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1" fromWordArt="0" anchor="ctr" anchorCtr="0" forceAA="0" compatLnSpc="1">
                  <a:prstTxWarp prst="textNoShape">
                    <a:avLst/>
                  </a:prstTxWarp>
                  <a:noAutofit/>
                </a:bodyPr>
                <a:lstStyle/>
                <a:p>
                  <a:pPr algn="ctr">
                    <a:spcAft>
                      <a:spcPts val="0"/>
                    </a:spcAft>
                  </a:pPr>
                  <a:r>
                    <a:rPr lang="en-US" sz="1800">
                      <a:solidFill>
                        <a:srgbClr val="000000"/>
                      </a:solidFill>
                      <a:effectLst/>
                      <a:latin typeface="Times New Roman" panose="02020603050405020304" pitchFamily="18" charset="0"/>
                      <a:ea typeface="Arial Unicode MS" panose="020B0604020202020204" pitchFamily="34" charset="-128"/>
                    </a:rPr>
                    <a:t>Q</a:t>
                  </a:r>
                  <a:endParaRPr lang="en-US" sz="1200">
                    <a:solidFill>
                      <a:srgbClr val="000000"/>
                    </a:solidFill>
                    <a:effectLst/>
                    <a:latin typeface="Arial Unicode MS" panose="020B0604020202020204" pitchFamily="34" charset="-128"/>
                    <a:ea typeface="Arial Unicode MS" panose="020B0604020202020204" pitchFamily="34" charset="-128"/>
                  </a:endParaRPr>
                </a:p>
              </p:txBody>
            </p:sp>
            <p:sp>
              <p:nvSpPr>
                <p:cNvPr id="44" name="Rectangle 43"/>
                <p:cNvSpPr/>
                <p:nvPr/>
              </p:nvSpPr>
              <p:spPr>
                <a:xfrm>
                  <a:off x="2361234" y="57873"/>
                  <a:ext cx="555585" cy="48613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1" fromWordArt="0" anchor="ctr" anchorCtr="0" forceAA="0" compatLnSpc="1">
                  <a:prstTxWarp prst="textNoShape">
                    <a:avLst/>
                  </a:prstTxWarp>
                  <a:noAutofit/>
                </a:bodyPr>
                <a:lstStyle/>
                <a:p>
                  <a:pPr algn="ctr">
                    <a:spcAft>
                      <a:spcPts val="0"/>
                    </a:spcAft>
                  </a:pPr>
                  <a:r>
                    <a:rPr lang="en-US" sz="1400">
                      <a:solidFill>
                        <a:srgbClr val="000000"/>
                      </a:solidFill>
                      <a:effectLst/>
                      <a:latin typeface="Arial Unicode MS" panose="020B0604020202020204" pitchFamily="34" charset="-128"/>
                      <a:ea typeface="Arial Unicode MS" panose="020B0604020202020204" pitchFamily="34" charset="-128"/>
                    </a:rPr>
                    <a:t>Q</a:t>
                  </a:r>
                  <a:r>
                    <a:rPr lang="en-US" sz="1400" baseline="-25000">
                      <a:solidFill>
                        <a:srgbClr val="000000"/>
                      </a:solidFill>
                      <a:effectLst/>
                      <a:latin typeface="Arial Unicode MS" panose="020B0604020202020204" pitchFamily="34" charset="-128"/>
                      <a:ea typeface="Arial Unicode MS" panose="020B0604020202020204" pitchFamily="34" charset="-128"/>
                    </a:rPr>
                    <a:t>out</a:t>
                  </a:r>
                  <a:endParaRPr lang="en-US" sz="1200">
                    <a:solidFill>
                      <a:srgbClr val="000000"/>
                    </a:solidFill>
                    <a:effectLst/>
                    <a:latin typeface="Arial Unicode MS" panose="020B0604020202020204" pitchFamily="34" charset="-128"/>
                    <a:ea typeface="Arial Unicode MS" panose="020B0604020202020204" pitchFamily="34" charset="-128"/>
                  </a:endParaRPr>
                </a:p>
              </p:txBody>
            </p:sp>
            <p:sp>
              <p:nvSpPr>
                <p:cNvPr id="45" name="Rectangle 44"/>
                <p:cNvSpPr/>
                <p:nvPr/>
              </p:nvSpPr>
              <p:spPr>
                <a:xfrm>
                  <a:off x="1030147" y="960698"/>
                  <a:ext cx="439420" cy="39306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1" fromWordArt="0" anchor="ctr" anchorCtr="0" forceAA="0" compatLnSpc="1">
                  <a:prstTxWarp prst="textNoShape">
                    <a:avLst/>
                  </a:prstTxWarp>
                  <a:noAutofit/>
                </a:bodyPr>
                <a:lstStyle/>
                <a:p>
                  <a:pPr algn="ctr">
                    <a:spcAft>
                      <a:spcPts val="0"/>
                    </a:spcAft>
                  </a:pPr>
                  <a:r>
                    <a:rPr lang="en-US" sz="1200">
                      <a:solidFill>
                        <a:srgbClr val="000000"/>
                      </a:solidFill>
                      <a:effectLst/>
                      <a:latin typeface="Times New Roman" panose="02020603050405020304" pitchFamily="18" charset="0"/>
                      <a:ea typeface="Arial Unicode MS" panose="020B0604020202020204" pitchFamily="34" charset="-128"/>
                    </a:rPr>
                    <a:t>EN</a:t>
                  </a:r>
                  <a:endParaRPr lang="en-US" sz="1200">
                    <a:solidFill>
                      <a:srgbClr val="000000"/>
                    </a:solidFill>
                    <a:effectLst/>
                    <a:latin typeface="Arial Unicode MS" panose="020B0604020202020204" pitchFamily="34" charset="-128"/>
                    <a:ea typeface="Arial Unicode MS" panose="020B0604020202020204" pitchFamily="34" charset="-128"/>
                  </a:endParaRPr>
                </a:p>
              </p:txBody>
            </p:sp>
            <p:sp>
              <p:nvSpPr>
                <p:cNvPr id="46" name="Rectangle 45"/>
                <p:cNvSpPr/>
                <p:nvPr/>
              </p:nvSpPr>
              <p:spPr>
                <a:xfrm>
                  <a:off x="46299" y="995422"/>
                  <a:ext cx="439420" cy="39306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1" fromWordArt="0" anchor="ctr" anchorCtr="0" forceAA="0" compatLnSpc="1">
                  <a:prstTxWarp prst="textNoShape">
                    <a:avLst/>
                  </a:prstTxWarp>
                  <a:noAutofit/>
                </a:bodyPr>
                <a:lstStyle/>
                <a:p>
                  <a:pPr algn="ctr">
                    <a:spcAft>
                      <a:spcPts val="0"/>
                    </a:spcAft>
                  </a:pPr>
                  <a:r>
                    <a:rPr lang="en-US" sz="1200">
                      <a:solidFill>
                        <a:srgbClr val="000000"/>
                      </a:solidFill>
                      <a:effectLst/>
                      <a:latin typeface="Times New Roman" panose="02020603050405020304" pitchFamily="18" charset="0"/>
                      <a:ea typeface="Arial Unicode MS" panose="020B0604020202020204" pitchFamily="34" charset="-128"/>
                    </a:rPr>
                    <a:t>EN</a:t>
                  </a:r>
                  <a:endParaRPr lang="en-US" sz="1200">
                    <a:solidFill>
                      <a:srgbClr val="000000"/>
                    </a:solidFill>
                    <a:effectLst/>
                    <a:latin typeface="Arial Unicode MS" panose="020B0604020202020204" pitchFamily="34" charset="-128"/>
                    <a:ea typeface="Arial Unicode MS" panose="020B0604020202020204" pitchFamily="34" charset="-128"/>
                  </a:endParaRPr>
                </a:p>
              </p:txBody>
            </p:sp>
          </p:grpSp>
          <p:cxnSp>
            <p:nvCxnSpPr>
              <p:cNvPr id="37" name="Straight Arrow Connector 36"/>
              <p:cNvCxnSpPr/>
              <p:nvPr/>
            </p:nvCxnSpPr>
            <p:spPr>
              <a:xfrm>
                <a:off x="451413" y="335665"/>
                <a:ext cx="590309" cy="0"/>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8" name="Straight Arrow Connector 37"/>
              <p:cNvCxnSpPr/>
              <p:nvPr/>
            </p:nvCxnSpPr>
            <p:spPr>
              <a:xfrm>
                <a:off x="451413" y="1145893"/>
                <a:ext cx="590309" cy="0"/>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9" name="Straight Arrow Connector 38"/>
              <p:cNvCxnSpPr/>
              <p:nvPr/>
            </p:nvCxnSpPr>
            <p:spPr>
              <a:xfrm flipV="1">
                <a:off x="2129742" y="335665"/>
                <a:ext cx="324000" cy="0"/>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cxnSp>
          <p:nvCxnSpPr>
            <p:cNvPr id="6" name="Straight Arrow Connector 5"/>
            <p:cNvCxnSpPr/>
            <p:nvPr/>
          </p:nvCxnSpPr>
          <p:spPr>
            <a:xfrm flipV="1">
              <a:off x="609600" y="2971800"/>
              <a:ext cx="1481560" cy="0"/>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7" name="Rectangle 6"/>
            <p:cNvSpPr/>
            <p:nvPr/>
          </p:nvSpPr>
          <p:spPr>
            <a:xfrm>
              <a:off x="0" y="3169920"/>
              <a:ext cx="548640" cy="48577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1" fromWordArt="0" anchor="ctr" anchorCtr="0" forceAA="0" compatLnSpc="1">
              <a:prstTxWarp prst="textNoShape">
                <a:avLst/>
              </a:prstTxWarp>
              <a:noAutofit/>
            </a:bodyPr>
            <a:lstStyle/>
            <a:p>
              <a:pPr algn="ctr">
                <a:spcAft>
                  <a:spcPts val="0"/>
                </a:spcAft>
              </a:pPr>
              <a:r>
                <a:rPr lang="en-US" sz="1400">
                  <a:solidFill>
                    <a:srgbClr val="000000"/>
                  </a:solidFill>
                  <a:effectLst/>
                  <a:latin typeface="Arial Unicode MS" panose="020B0604020202020204" pitchFamily="34" charset="-128"/>
                  <a:ea typeface="Arial Unicode MS" panose="020B0604020202020204" pitchFamily="34" charset="-128"/>
                </a:rPr>
                <a:t>RD</a:t>
              </a:r>
              <a:endParaRPr lang="en-US" sz="1200">
                <a:solidFill>
                  <a:srgbClr val="000000"/>
                </a:solidFill>
                <a:effectLst/>
                <a:latin typeface="Arial Unicode MS" panose="020B0604020202020204" pitchFamily="34" charset="-128"/>
                <a:ea typeface="Arial Unicode MS" panose="020B0604020202020204" pitchFamily="34" charset="-128"/>
              </a:endParaRPr>
            </a:p>
          </p:txBody>
        </p:sp>
        <p:grpSp>
          <p:nvGrpSpPr>
            <p:cNvPr id="8" name="Group 7"/>
            <p:cNvGrpSpPr/>
            <p:nvPr/>
          </p:nvGrpSpPr>
          <p:grpSpPr>
            <a:xfrm>
              <a:off x="167640" y="1798320"/>
              <a:ext cx="4808454" cy="1612434"/>
              <a:chOff x="0" y="0"/>
              <a:chExt cx="4808454" cy="1612434"/>
            </a:xfrm>
          </p:grpSpPr>
          <p:cxnSp>
            <p:nvCxnSpPr>
              <p:cNvPr id="9" name="Straight Arrow Connector 8"/>
              <p:cNvCxnSpPr/>
              <p:nvPr/>
            </p:nvCxnSpPr>
            <p:spPr>
              <a:xfrm flipV="1">
                <a:off x="3958541" y="335666"/>
                <a:ext cx="320143" cy="0"/>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10" name="Group 9"/>
              <p:cNvGrpSpPr/>
              <p:nvPr/>
            </p:nvGrpSpPr>
            <p:grpSpPr>
              <a:xfrm>
                <a:off x="0" y="0"/>
                <a:ext cx="4808454" cy="1612434"/>
                <a:chOff x="0" y="0"/>
                <a:chExt cx="4808454" cy="1612434"/>
              </a:xfrm>
            </p:grpSpPr>
            <p:grpSp>
              <p:nvGrpSpPr>
                <p:cNvPr id="11" name="Group 10"/>
                <p:cNvGrpSpPr/>
                <p:nvPr/>
              </p:nvGrpSpPr>
              <p:grpSpPr>
                <a:xfrm>
                  <a:off x="0" y="0"/>
                  <a:ext cx="4808454" cy="1612434"/>
                  <a:chOff x="0" y="0"/>
                  <a:chExt cx="4808454" cy="1612434"/>
                </a:xfrm>
              </p:grpSpPr>
              <p:cxnSp>
                <p:nvCxnSpPr>
                  <p:cNvPr id="13" name="Straight Arrow Connector 12"/>
                  <p:cNvCxnSpPr/>
                  <p:nvPr/>
                </p:nvCxnSpPr>
                <p:spPr>
                  <a:xfrm>
                    <a:off x="1377387" y="335666"/>
                    <a:ext cx="583282" cy="0"/>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p:nvPr/>
                </p:nvCxnSpPr>
                <p:spPr>
                  <a:xfrm>
                    <a:off x="439838" y="335666"/>
                    <a:ext cx="648000" cy="0"/>
                  </a:xfrm>
                  <a:prstGeom prst="straightConnector1">
                    <a:avLst/>
                  </a:prstGeom>
                  <a:ln w="38100">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grpSp>
                <p:nvGrpSpPr>
                  <p:cNvPr id="15" name="Group 14"/>
                  <p:cNvGrpSpPr/>
                  <p:nvPr/>
                </p:nvGrpSpPr>
                <p:grpSpPr>
                  <a:xfrm>
                    <a:off x="0" y="0"/>
                    <a:ext cx="4808454" cy="1612434"/>
                    <a:chOff x="0" y="0"/>
                    <a:chExt cx="4808454" cy="1612434"/>
                  </a:xfrm>
                </p:grpSpPr>
                <p:sp>
                  <p:nvSpPr>
                    <p:cNvPr id="16" name="Rectangle 15"/>
                    <p:cNvSpPr/>
                    <p:nvPr/>
                  </p:nvSpPr>
                  <p:spPr>
                    <a:xfrm>
                      <a:off x="1979271" y="0"/>
                      <a:ext cx="1029321" cy="1423686"/>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1" fromWordArt="0" anchor="ctr" anchorCtr="0" forceAA="0" compatLnSpc="1">
                      <a:prstTxWarp prst="textNoShape">
                        <a:avLst/>
                      </a:prstTxWarp>
                      <a:noAutofit/>
                    </a:bodyPr>
                    <a:lstStyle/>
                    <a:p>
                      <a:endParaRPr lang="en-US"/>
                    </a:p>
                  </p:txBody>
                </p:sp>
                <p:sp>
                  <p:nvSpPr>
                    <p:cNvPr id="17" name="Rectangle 16"/>
                    <p:cNvSpPr/>
                    <p:nvPr/>
                  </p:nvSpPr>
                  <p:spPr>
                    <a:xfrm>
                      <a:off x="1898248" y="127321"/>
                      <a:ext cx="434189" cy="39306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1" fromWordArt="0" anchor="ctr" anchorCtr="0" forceAA="0" compatLnSpc="1">
                      <a:prstTxWarp prst="textNoShape">
                        <a:avLst/>
                      </a:prstTxWarp>
                      <a:noAutofit/>
                    </a:bodyPr>
                    <a:lstStyle/>
                    <a:p>
                      <a:pPr algn="ctr">
                        <a:spcAft>
                          <a:spcPts val="0"/>
                        </a:spcAft>
                      </a:pPr>
                      <a:r>
                        <a:rPr lang="en-US" sz="1800">
                          <a:solidFill>
                            <a:srgbClr val="000000"/>
                          </a:solidFill>
                          <a:effectLst/>
                          <a:latin typeface="Times New Roman" panose="02020603050405020304" pitchFamily="18" charset="0"/>
                          <a:ea typeface="Arial Unicode MS" panose="020B0604020202020204" pitchFamily="34" charset="-128"/>
                        </a:rPr>
                        <a:t>D</a:t>
                      </a:r>
                      <a:endParaRPr lang="en-US" sz="1200">
                        <a:solidFill>
                          <a:srgbClr val="000000"/>
                        </a:solidFill>
                        <a:effectLst/>
                        <a:latin typeface="Arial Unicode MS" panose="020B0604020202020204" pitchFamily="34" charset="-128"/>
                        <a:ea typeface="Arial Unicode MS" panose="020B0604020202020204" pitchFamily="34" charset="-128"/>
                      </a:endParaRPr>
                    </a:p>
                  </p:txBody>
                </p:sp>
                <p:sp>
                  <p:nvSpPr>
                    <p:cNvPr id="18" name="Rectangle 17"/>
                    <p:cNvSpPr/>
                    <p:nvPr/>
                  </p:nvSpPr>
                  <p:spPr>
                    <a:xfrm>
                      <a:off x="0" y="57873"/>
                      <a:ext cx="548971" cy="48613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1" fromWordArt="0" anchor="ctr" anchorCtr="0" forceAA="0" compatLnSpc="1">
                      <a:prstTxWarp prst="textNoShape">
                        <a:avLst/>
                      </a:prstTxWarp>
                      <a:noAutofit/>
                    </a:bodyPr>
                    <a:lstStyle/>
                    <a:p>
                      <a:pPr algn="ctr">
                        <a:spcAft>
                          <a:spcPts val="0"/>
                        </a:spcAft>
                      </a:pPr>
                      <a:r>
                        <a:rPr lang="en-US" sz="1400">
                          <a:solidFill>
                            <a:srgbClr val="000000"/>
                          </a:solidFill>
                          <a:effectLst/>
                          <a:latin typeface="Arial Unicode MS" panose="020B0604020202020204" pitchFamily="34" charset="-128"/>
                          <a:ea typeface="Arial Unicode MS" panose="020B0604020202020204" pitchFamily="34" charset="-128"/>
                        </a:rPr>
                        <a:t>D</a:t>
                      </a:r>
                      <a:r>
                        <a:rPr lang="en-US" sz="1400" baseline="-25000">
                          <a:solidFill>
                            <a:srgbClr val="000000"/>
                          </a:solidFill>
                          <a:effectLst/>
                          <a:latin typeface="Arial Unicode MS" panose="020B0604020202020204" pitchFamily="34" charset="-128"/>
                          <a:ea typeface="Arial Unicode MS" panose="020B0604020202020204" pitchFamily="34" charset="-128"/>
                        </a:rPr>
                        <a:t>in</a:t>
                      </a:r>
                      <a:endParaRPr lang="en-US" sz="1200">
                        <a:solidFill>
                          <a:srgbClr val="000000"/>
                        </a:solidFill>
                        <a:effectLst/>
                        <a:latin typeface="Arial Unicode MS" panose="020B0604020202020204" pitchFamily="34" charset="-128"/>
                        <a:ea typeface="Arial Unicode MS" panose="020B0604020202020204" pitchFamily="34" charset="-128"/>
                      </a:endParaRPr>
                    </a:p>
                  </p:txBody>
                </p:sp>
                <p:sp>
                  <p:nvSpPr>
                    <p:cNvPr id="19" name="Rectangle 18"/>
                    <p:cNvSpPr/>
                    <p:nvPr/>
                  </p:nvSpPr>
                  <p:spPr>
                    <a:xfrm>
                      <a:off x="2662177" y="127321"/>
                      <a:ext cx="434189" cy="39306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1" fromWordArt="0" anchor="ctr" anchorCtr="0" forceAA="0" compatLnSpc="1">
                      <a:prstTxWarp prst="textNoShape">
                        <a:avLst/>
                      </a:prstTxWarp>
                      <a:noAutofit/>
                    </a:bodyPr>
                    <a:lstStyle/>
                    <a:p>
                      <a:pPr algn="ctr">
                        <a:spcAft>
                          <a:spcPts val="0"/>
                        </a:spcAft>
                      </a:pPr>
                      <a:r>
                        <a:rPr lang="en-US" sz="1800">
                          <a:solidFill>
                            <a:srgbClr val="000000"/>
                          </a:solidFill>
                          <a:effectLst/>
                          <a:latin typeface="Times New Roman" panose="02020603050405020304" pitchFamily="18" charset="0"/>
                          <a:ea typeface="Arial Unicode MS" panose="020B0604020202020204" pitchFamily="34" charset="-128"/>
                        </a:rPr>
                        <a:t>Q</a:t>
                      </a:r>
                      <a:endParaRPr lang="en-US" sz="1200">
                        <a:solidFill>
                          <a:srgbClr val="000000"/>
                        </a:solidFill>
                        <a:effectLst/>
                        <a:latin typeface="Arial Unicode MS" panose="020B0604020202020204" pitchFamily="34" charset="-128"/>
                        <a:ea typeface="Arial Unicode MS" panose="020B0604020202020204" pitchFamily="34" charset="-128"/>
                      </a:endParaRPr>
                    </a:p>
                  </p:txBody>
                </p:sp>
                <p:sp>
                  <p:nvSpPr>
                    <p:cNvPr id="20" name="Rectangle 19"/>
                    <p:cNvSpPr/>
                    <p:nvPr/>
                  </p:nvSpPr>
                  <p:spPr>
                    <a:xfrm>
                      <a:off x="4259483" y="57873"/>
                      <a:ext cx="548971" cy="48613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1" fromWordArt="0" anchor="ctr" anchorCtr="0" forceAA="0" compatLnSpc="1">
                      <a:prstTxWarp prst="textNoShape">
                        <a:avLst/>
                      </a:prstTxWarp>
                      <a:noAutofit/>
                    </a:bodyPr>
                    <a:lstStyle/>
                    <a:p>
                      <a:pPr algn="ctr">
                        <a:spcAft>
                          <a:spcPts val="0"/>
                        </a:spcAft>
                      </a:pPr>
                      <a:r>
                        <a:rPr lang="en-US" sz="1400">
                          <a:solidFill>
                            <a:srgbClr val="000000"/>
                          </a:solidFill>
                          <a:effectLst/>
                          <a:latin typeface="Arial Unicode MS" panose="020B0604020202020204" pitchFamily="34" charset="-128"/>
                          <a:ea typeface="Arial Unicode MS" panose="020B0604020202020204" pitchFamily="34" charset="-128"/>
                        </a:rPr>
                        <a:t>Q</a:t>
                      </a:r>
                      <a:r>
                        <a:rPr lang="en-US" sz="1400" baseline="-25000">
                          <a:solidFill>
                            <a:srgbClr val="000000"/>
                          </a:solidFill>
                          <a:effectLst/>
                          <a:latin typeface="Arial Unicode MS" panose="020B0604020202020204" pitchFamily="34" charset="-128"/>
                          <a:ea typeface="Arial Unicode MS" panose="020B0604020202020204" pitchFamily="34" charset="-128"/>
                        </a:rPr>
                        <a:t>out</a:t>
                      </a:r>
                      <a:endParaRPr lang="en-US" sz="1200">
                        <a:solidFill>
                          <a:srgbClr val="000000"/>
                        </a:solidFill>
                        <a:effectLst/>
                        <a:latin typeface="Arial Unicode MS" panose="020B0604020202020204" pitchFamily="34" charset="-128"/>
                        <a:ea typeface="Arial Unicode MS" panose="020B0604020202020204" pitchFamily="34" charset="-128"/>
                      </a:endParaRPr>
                    </a:p>
                  </p:txBody>
                </p:sp>
                <p:sp>
                  <p:nvSpPr>
                    <p:cNvPr id="21" name="Rectangle 20"/>
                    <p:cNvSpPr/>
                    <p:nvPr/>
                  </p:nvSpPr>
                  <p:spPr>
                    <a:xfrm>
                      <a:off x="1932972" y="1006997"/>
                      <a:ext cx="433705" cy="39306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1" fromWordArt="0" anchor="ctr" anchorCtr="0" forceAA="0" compatLnSpc="1">
                      <a:prstTxWarp prst="textNoShape">
                        <a:avLst/>
                      </a:prstTxWarp>
                      <a:noAutofit/>
                    </a:bodyPr>
                    <a:lstStyle/>
                    <a:p>
                      <a:pPr algn="ctr">
                        <a:spcAft>
                          <a:spcPts val="0"/>
                        </a:spcAft>
                      </a:pPr>
                      <a:r>
                        <a:rPr lang="en-US" sz="1200">
                          <a:solidFill>
                            <a:srgbClr val="000000"/>
                          </a:solidFill>
                          <a:effectLst/>
                          <a:latin typeface="Times New Roman" panose="02020603050405020304" pitchFamily="18" charset="0"/>
                          <a:ea typeface="Arial Unicode MS" panose="020B0604020202020204" pitchFamily="34" charset="-128"/>
                        </a:rPr>
                        <a:t>EN</a:t>
                      </a:r>
                      <a:endParaRPr lang="en-US" sz="1200">
                        <a:solidFill>
                          <a:srgbClr val="000000"/>
                        </a:solidFill>
                        <a:effectLst/>
                        <a:latin typeface="Arial Unicode MS" panose="020B0604020202020204" pitchFamily="34" charset="-128"/>
                        <a:ea typeface="Arial Unicode MS" panose="020B0604020202020204" pitchFamily="34" charset="-128"/>
                      </a:endParaRPr>
                    </a:p>
                  </p:txBody>
                </p:sp>
                <p:sp>
                  <p:nvSpPr>
                    <p:cNvPr id="22" name="Rectangle 21"/>
                    <p:cNvSpPr/>
                    <p:nvPr/>
                  </p:nvSpPr>
                  <p:spPr>
                    <a:xfrm>
                      <a:off x="23149" y="983848"/>
                      <a:ext cx="491490" cy="4165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1" fromWordArt="0" anchor="ctr" anchorCtr="0" forceAA="0" compatLnSpc="1">
                      <a:prstTxWarp prst="textNoShape">
                        <a:avLst/>
                      </a:prstTxWarp>
                      <a:noAutofit/>
                    </a:bodyPr>
                    <a:lstStyle/>
                    <a:p>
                      <a:pPr algn="ctr">
                        <a:spcAft>
                          <a:spcPts val="0"/>
                        </a:spcAft>
                      </a:pPr>
                      <a:r>
                        <a:rPr lang="en-US" sz="1400">
                          <a:solidFill>
                            <a:srgbClr val="000000"/>
                          </a:solidFill>
                          <a:effectLst/>
                          <a:latin typeface="Times New Roman" panose="02020603050405020304" pitchFamily="18" charset="0"/>
                          <a:ea typeface="Arial Unicode MS" panose="020B0604020202020204" pitchFamily="34" charset="-128"/>
                        </a:rPr>
                        <a:t>EN</a:t>
                      </a:r>
                      <a:endParaRPr lang="en-US" sz="1200">
                        <a:solidFill>
                          <a:srgbClr val="000000"/>
                        </a:solidFill>
                        <a:effectLst/>
                        <a:latin typeface="Arial Unicode MS" panose="020B0604020202020204" pitchFamily="34" charset="-128"/>
                        <a:ea typeface="Arial Unicode MS" panose="020B0604020202020204" pitchFamily="34" charset="-128"/>
                      </a:endParaRPr>
                    </a:p>
                  </p:txBody>
                </p:sp>
                <p:grpSp>
                  <p:nvGrpSpPr>
                    <p:cNvPr id="23" name="Group 22"/>
                    <p:cNvGrpSpPr/>
                    <p:nvPr/>
                  </p:nvGrpSpPr>
                  <p:grpSpPr>
                    <a:xfrm>
                      <a:off x="1099595" y="104172"/>
                      <a:ext cx="451051" cy="474562"/>
                      <a:chOff x="0" y="0"/>
                      <a:chExt cx="451051" cy="474562"/>
                    </a:xfrm>
                  </p:grpSpPr>
                  <p:sp>
                    <p:nvSpPr>
                      <p:cNvPr id="34" name="Isosceles Triangle 33"/>
                      <p:cNvSpPr/>
                      <p:nvPr/>
                    </p:nvSpPr>
                    <p:spPr>
                      <a:xfrm rot="5400000">
                        <a:off x="-11755" y="11755"/>
                        <a:ext cx="474562" cy="451051"/>
                      </a:xfrm>
                      <a:prstGeom prst="triangl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1" fromWordArt="0" anchor="ctr" anchorCtr="0" forceAA="0" compatLnSpc="1">
                        <a:prstTxWarp prst="textNoShape">
                          <a:avLst/>
                        </a:prstTxWarp>
                        <a:noAutofit/>
                      </a:bodyPr>
                      <a:lstStyle/>
                      <a:p>
                        <a:endParaRPr lang="en-US"/>
                      </a:p>
                    </p:txBody>
                  </p:sp>
                  <p:sp>
                    <p:nvSpPr>
                      <p:cNvPr id="35" name="Oval 34"/>
                      <p:cNvSpPr/>
                      <p:nvPr/>
                    </p:nvSpPr>
                    <p:spPr>
                      <a:xfrm>
                        <a:off x="196589" y="358995"/>
                        <a:ext cx="72000" cy="720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1" fromWordArt="0" anchor="ctr" anchorCtr="0" forceAA="0" compatLnSpc="1">
                        <a:prstTxWarp prst="textNoShape">
                          <a:avLst/>
                        </a:prstTxWarp>
                        <a:noAutofit/>
                      </a:bodyPr>
                      <a:lstStyle/>
                      <a:p>
                        <a:endParaRPr lang="en-US"/>
                      </a:p>
                    </p:txBody>
                  </p:sp>
                </p:grpSp>
                <p:grpSp>
                  <p:nvGrpSpPr>
                    <p:cNvPr id="24" name="Group 23"/>
                    <p:cNvGrpSpPr/>
                    <p:nvPr/>
                  </p:nvGrpSpPr>
                  <p:grpSpPr>
                    <a:xfrm>
                      <a:off x="462987" y="532435"/>
                      <a:ext cx="868101" cy="252336"/>
                      <a:chOff x="0" y="0"/>
                      <a:chExt cx="868101" cy="252336"/>
                    </a:xfrm>
                  </p:grpSpPr>
                  <p:cxnSp>
                    <p:nvCxnSpPr>
                      <p:cNvPr id="32" name="Straight Connector 31"/>
                      <p:cNvCxnSpPr/>
                      <p:nvPr/>
                    </p:nvCxnSpPr>
                    <p:spPr>
                      <a:xfrm>
                        <a:off x="868101" y="0"/>
                        <a:ext cx="0" cy="252336"/>
                      </a:xfrm>
                      <a:prstGeom prst="line">
                        <a:avLst/>
                      </a:prstGeom>
                      <a:ln w="38100">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33" name="Straight Arrow Connector 32"/>
                      <p:cNvCxnSpPr/>
                      <p:nvPr/>
                    </p:nvCxnSpPr>
                    <p:spPr>
                      <a:xfrm>
                        <a:off x="0" y="243069"/>
                        <a:ext cx="864000" cy="0"/>
                      </a:xfrm>
                      <a:prstGeom prst="straightConnector1">
                        <a:avLst/>
                      </a:prstGeom>
                      <a:ln w="38100">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grpSp>
                <p:sp>
                  <p:nvSpPr>
                    <p:cNvPr id="25" name="Rectangle 24"/>
                    <p:cNvSpPr/>
                    <p:nvPr/>
                  </p:nvSpPr>
                  <p:spPr>
                    <a:xfrm>
                      <a:off x="0" y="497711"/>
                      <a:ext cx="548971" cy="48613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1" fromWordArt="0" anchor="ctr" anchorCtr="0" forceAA="0" compatLnSpc="1">
                      <a:prstTxWarp prst="textNoShape">
                        <a:avLst/>
                      </a:prstTxWarp>
                      <a:noAutofit/>
                    </a:bodyPr>
                    <a:lstStyle/>
                    <a:p>
                      <a:pPr algn="ctr">
                        <a:spcAft>
                          <a:spcPts val="0"/>
                        </a:spcAft>
                      </a:pPr>
                      <a:r>
                        <a:rPr lang="en-US" sz="1400">
                          <a:solidFill>
                            <a:srgbClr val="000000"/>
                          </a:solidFill>
                          <a:effectLst/>
                          <a:latin typeface="Arial Unicode MS" panose="020B0604020202020204" pitchFamily="34" charset="-128"/>
                          <a:ea typeface="Arial Unicode MS" panose="020B0604020202020204" pitchFamily="34" charset="-128"/>
                        </a:rPr>
                        <a:t>WR</a:t>
                      </a:r>
                      <a:endParaRPr lang="en-US" sz="1200">
                        <a:solidFill>
                          <a:srgbClr val="000000"/>
                        </a:solidFill>
                        <a:effectLst/>
                        <a:latin typeface="Arial Unicode MS" panose="020B0604020202020204" pitchFamily="34" charset="-128"/>
                        <a:ea typeface="Arial Unicode MS" panose="020B0604020202020204" pitchFamily="34" charset="-128"/>
                      </a:endParaRPr>
                    </a:p>
                  </p:txBody>
                </p:sp>
                <p:grpSp>
                  <p:nvGrpSpPr>
                    <p:cNvPr id="26" name="Group 25"/>
                    <p:cNvGrpSpPr/>
                    <p:nvPr/>
                  </p:nvGrpSpPr>
                  <p:grpSpPr>
                    <a:xfrm>
                      <a:off x="462987" y="532435"/>
                      <a:ext cx="3275330" cy="1079999"/>
                      <a:chOff x="0" y="-29709"/>
                      <a:chExt cx="868101" cy="277241"/>
                    </a:xfrm>
                  </p:grpSpPr>
                  <p:cxnSp>
                    <p:nvCxnSpPr>
                      <p:cNvPr id="30" name="Straight Connector 29"/>
                      <p:cNvCxnSpPr/>
                      <p:nvPr/>
                    </p:nvCxnSpPr>
                    <p:spPr>
                      <a:xfrm>
                        <a:off x="868101" y="-29709"/>
                        <a:ext cx="0" cy="277241"/>
                      </a:xfrm>
                      <a:prstGeom prst="line">
                        <a:avLst/>
                      </a:prstGeom>
                      <a:ln w="38100">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31" name="Straight Arrow Connector 30"/>
                      <p:cNvCxnSpPr/>
                      <p:nvPr/>
                    </p:nvCxnSpPr>
                    <p:spPr>
                      <a:xfrm>
                        <a:off x="0" y="243069"/>
                        <a:ext cx="864000" cy="0"/>
                      </a:xfrm>
                      <a:prstGeom prst="straightConnector1">
                        <a:avLst/>
                      </a:prstGeom>
                      <a:ln w="38100">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grpSp>
                <p:grpSp>
                  <p:nvGrpSpPr>
                    <p:cNvPr id="27" name="Group 26"/>
                    <p:cNvGrpSpPr/>
                    <p:nvPr/>
                  </p:nvGrpSpPr>
                  <p:grpSpPr>
                    <a:xfrm>
                      <a:off x="3507129" y="104172"/>
                      <a:ext cx="451051" cy="474562"/>
                      <a:chOff x="0" y="0"/>
                      <a:chExt cx="451051" cy="474562"/>
                    </a:xfrm>
                  </p:grpSpPr>
                  <p:sp>
                    <p:nvSpPr>
                      <p:cNvPr id="28" name="Isosceles Triangle 27"/>
                      <p:cNvSpPr/>
                      <p:nvPr/>
                    </p:nvSpPr>
                    <p:spPr>
                      <a:xfrm rot="5400000">
                        <a:off x="-11755" y="11755"/>
                        <a:ext cx="474562" cy="451051"/>
                      </a:xfrm>
                      <a:prstGeom prst="triangl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1" fromWordArt="0" anchor="ctr" anchorCtr="0" forceAA="0" compatLnSpc="1">
                        <a:prstTxWarp prst="textNoShape">
                          <a:avLst/>
                        </a:prstTxWarp>
                        <a:noAutofit/>
                      </a:bodyPr>
                      <a:lstStyle/>
                      <a:p>
                        <a:endParaRPr lang="en-US"/>
                      </a:p>
                    </p:txBody>
                  </p:sp>
                  <p:sp>
                    <p:nvSpPr>
                      <p:cNvPr id="29" name="Oval 28"/>
                      <p:cNvSpPr/>
                      <p:nvPr/>
                    </p:nvSpPr>
                    <p:spPr>
                      <a:xfrm>
                        <a:off x="196589" y="358995"/>
                        <a:ext cx="72000" cy="720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1" fromWordArt="0" anchor="ctr" anchorCtr="0" forceAA="0" compatLnSpc="1">
                        <a:prstTxWarp prst="textNoShape">
                          <a:avLst/>
                        </a:prstTxWarp>
                        <a:noAutofit/>
                      </a:bodyPr>
                      <a:lstStyle/>
                      <a:p>
                        <a:endParaRPr lang="en-US"/>
                      </a:p>
                    </p:txBody>
                  </p:sp>
                </p:grpSp>
              </p:grpSp>
            </p:grpSp>
            <p:cxnSp>
              <p:nvCxnSpPr>
                <p:cNvPr id="12" name="Straight Arrow Connector 11"/>
                <p:cNvCxnSpPr/>
                <p:nvPr/>
              </p:nvCxnSpPr>
              <p:spPr>
                <a:xfrm>
                  <a:off x="3032567" y="347240"/>
                  <a:ext cx="451413" cy="0"/>
                </a:xfrm>
                <a:prstGeom prst="straightConnector1">
                  <a:avLst/>
                </a:prstGeom>
                <a:ln w="38100">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grpSp>
        </p:grpSp>
      </p:grpSp>
    </p:spTree>
    <p:extLst>
      <p:ext uri="{BB962C8B-B14F-4D97-AF65-F5344CB8AC3E}">
        <p14:creationId xmlns:p14="http://schemas.microsoft.com/office/powerpoint/2010/main" val="1219413666"/>
      </p:ext>
    </p:extLst>
  </p:cSld>
  <p:clrMapOvr>
    <a:masterClrMapping/>
  </p:clrMapOvr>
  <mc:AlternateContent xmlns:mc="http://schemas.openxmlformats.org/markup-compatibility/2006">
    <mc:Choice xmlns:p14="http://schemas.microsoft.com/office/powerpoint/2010/main" Requires="p14">
      <p:transition spd="slow" p14:dur="1250">
        <p:wheel spokes="8"/>
      </p:transition>
    </mc:Choice>
    <mc:Fallback>
      <p:transition spd="slow">
        <p:wheel spokes="8"/>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 Box 13"/>
          <p:cNvSpPr txBox="1">
            <a:spLocks noChangeArrowheads="1"/>
          </p:cNvSpPr>
          <p:nvPr/>
        </p:nvSpPr>
        <p:spPr bwMode="auto">
          <a:xfrm>
            <a:off x="9099" y="6211669"/>
            <a:ext cx="1447800" cy="646331"/>
          </a:xfrm>
          <a:prstGeom prst="rect">
            <a:avLst/>
          </a:prstGeom>
          <a:noFill/>
          <a:ln w="9525">
            <a:noFill/>
            <a:miter lim="800000"/>
            <a:headEnd/>
            <a:tailEnd/>
          </a:ln>
          <a:effectLst/>
        </p:spPr>
        <p:txBody>
          <a:bodyPr wrap="square">
            <a:spAutoFit/>
          </a:bodyPr>
          <a:lstStyle/>
          <a:p>
            <a:pPr algn="ctr" rtl="0">
              <a:spcBef>
                <a:spcPct val="50000"/>
              </a:spcBef>
            </a:pPr>
            <a:r>
              <a:rPr lang="ar-IQ" sz="3600" b="1" dirty="0" smtClean="0"/>
              <a:t>2018</a:t>
            </a:r>
            <a:endParaRPr lang="en-US" sz="3600" b="1" dirty="0"/>
          </a:p>
        </p:txBody>
      </p:sp>
      <p:sp>
        <p:nvSpPr>
          <p:cNvPr id="9" name="Text Box 12"/>
          <p:cNvSpPr txBox="1">
            <a:spLocks noChangeArrowheads="1"/>
          </p:cNvSpPr>
          <p:nvPr/>
        </p:nvSpPr>
        <p:spPr bwMode="auto">
          <a:xfrm>
            <a:off x="14961" y="1163203"/>
            <a:ext cx="8305800" cy="3970318"/>
          </a:xfrm>
          <a:prstGeom prst="rect">
            <a:avLst/>
          </a:prstGeom>
          <a:noFill/>
          <a:ln w="9525">
            <a:noFill/>
            <a:miter lim="800000"/>
            <a:headEnd/>
            <a:tailEnd/>
          </a:ln>
          <a:effectLst/>
        </p:spPr>
        <p:txBody>
          <a:bodyPr wrap="square">
            <a:spAutoFit/>
          </a:bodyPr>
          <a:lstStyle/>
          <a:p>
            <a:pPr algn="just" rtl="0"/>
            <a:r>
              <a:rPr lang="en-US" sz="2800" dirty="0"/>
              <a:t>Figure (8-A) shows four such cells or latches grouped together, this is a register, which has four input lines and four output lines and can store four bits: thus the size of the memory word is four bits. The size of this register is specified either as 4-bit or 1 X 4-bit, which indicates one register with four cells or four I/O lines. Figures (8-B) and (8-C) show simplified block diagrams of the 4-bit register.</a:t>
            </a:r>
          </a:p>
          <a:p>
            <a:pPr algn="just" rtl="0"/>
            <a:endParaRPr lang="en-US" sz="2800" dirty="0"/>
          </a:p>
        </p:txBody>
      </p:sp>
      <p:pic>
        <p:nvPicPr>
          <p:cNvPr id="16" name="Picture 1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68230" y="304800"/>
            <a:ext cx="763904" cy="762000"/>
          </a:xfrm>
          <a:prstGeom prst="rect">
            <a:avLst/>
          </a:prstGeom>
        </p:spPr>
      </p:pic>
      <p:sp>
        <p:nvSpPr>
          <p:cNvPr id="17" name="Text Box 13"/>
          <p:cNvSpPr txBox="1">
            <a:spLocks noChangeArrowheads="1"/>
          </p:cNvSpPr>
          <p:nvPr/>
        </p:nvSpPr>
        <p:spPr bwMode="auto">
          <a:xfrm>
            <a:off x="6132923" y="294564"/>
            <a:ext cx="2536372" cy="369332"/>
          </a:xfrm>
          <a:prstGeom prst="rect">
            <a:avLst/>
          </a:prstGeom>
          <a:noFill/>
          <a:ln w="9525">
            <a:noFill/>
            <a:miter lim="800000"/>
            <a:headEnd/>
            <a:tailEnd/>
          </a:ln>
          <a:effectLst/>
        </p:spPr>
        <p:txBody>
          <a:bodyPr wrap="square">
            <a:spAutoFit/>
          </a:bodyPr>
          <a:lstStyle/>
          <a:p>
            <a:pPr algn="ctr">
              <a:spcBef>
                <a:spcPct val="50000"/>
              </a:spcBef>
            </a:pPr>
            <a:r>
              <a:rPr lang="ar-IQ" b="1" dirty="0" smtClean="0"/>
              <a:t>جامعة ديالى / كلية الهندسة</a:t>
            </a:r>
          </a:p>
        </p:txBody>
      </p:sp>
      <p:sp>
        <p:nvSpPr>
          <p:cNvPr id="18" name="Text Box 13"/>
          <p:cNvSpPr txBox="1">
            <a:spLocks noChangeArrowheads="1"/>
          </p:cNvSpPr>
          <p:nvPr/>
        </p:nvSpPr>
        <p:spPr bwMode="auto">
          <a:xfrm>
            <a:off x="6334309" y="697468"/>
            <a:ext cx="2133600" cy="369332"/>
          </a:xfrm>
          <a:prstGeom prst="rect">
            <a:avLst/>
          </a:prstGeom>
          <a:noFill/>
          <a:ln w="9525">
            <a:noFill/>
            <a:miter lim="800000"/>
            <a:headEnd/>
            <a:tailEnd/>
          </a:ln>
          <a:effectLst/>
        </p:spPr>
        <p:txBody>
          <a:bodyPr wrap="square">
            <a:spAutoFit/>
          </a:bodyPr>
          <a:lstStyle/>
          <a:p>
            <a:pPr algn="ctr">
              <a:spcBef>
                <a:spcPct val="50000"/>
              </a:spcBef>
            </a:pPr>
            <a:r>
              <a:rPr lang="ar-IQ" b="1" dirty="0" smtClean="0"/>
              <a:t>قسم الهندسة الإلكترونية</a:t>
            </a:r>
            <a:endParaRPr lang="en-US" b="1" dirty="0"/>
          </a:p>
        </p:txBody>
      </p:sp>
    </p:spTree>
    <p:extLst>
      <p:ext uri="{BB962C8B-B14F-4D97-AF65-F5344CB8AC3E}">
        <p14:creationId xmlns:p14="http://schemas.microsoft.com/office/powerpoint/2010/main" val="708127974"/>
      </p:ext>
    </p:extLst>
  </p:cSld>
  <p:clrMapOvr>
    <a:masterClrMapping/>
  </p:clrMapOvr>
  <mc:AlternateContent xmlns:mc="http://schemas.openxmlformats.org/markup-compatibility/2006" xmlns:p14="http://schemas.microsoft.com/office/powerpoint/2010/main">
    <mc:Choice Requires="p14">
      <p:transition spd="slow" p14:dur="1250">
        <p:wheel spokes="8"/>
      </p:transition>
    </mc:Choice>
    <mc:Fallback xmlns="">
      <p:transition spd="slow">
        <p:wheel spokes="8"/>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1000"/>
                                        <p:tgtEl>
                                          <p:spTgt spid="8"/>
                                        </p:tgtEl>
                                      </p:cBhvr>
                                    </p:animEffect>
                                  </p:childTnLst>
                                </p:cTn>
                              </p:par>
                            </p:childTnLst>
                          </p:cTn>
                        </p:par>
                        <p:par>
                          <p:cTn id="8" fill="hold">
                            <p:stCondLst>
                              <p:cond delay="1000"/>
                            </p:stCondLst>
                            <p:childTnLst>
                              <p:par>
                                <p:cTn id="9" presetID="42" presetClass="entr" presetSubtype="0" fill="hold" grpId="0" nodeType="afterEffect">
                                  <p:stCondLst>
                                    <p:cond delay="0"/>
                                  </p:stCondLst>
                                  <p:childTnLst>
                                    <p:set>
                                      <p:cBhvr>
                                        <p:cTn id="10" dur="1" fill="hold">
                                          <p:stCondLst>
                                            <p:cond delay="0"/>
                                          </p:stCondLst>
                                        </p:cTn>
                                        <p:tgtEl>
                                          <p:spTgt spid="9"/>
                                        </p:tgtEl>
                                        <p:attrNameLst>
                                          <p:attrName>style.visibility</p:attrName>
                                        </p:attrNameLst>
                                      </p:cBhvr>
                                      <p:to>
                                        <p:strVal val="visible"/>
                                      </p:to>
                                    </p:set>
                                    <p:animEffect transition="in" filter="fade">
                                      <p:cBhvr>
                                        <p:cTn id="11" dur="1000"/>
                                        <p:tgtEl>
                                          <p:spTgt spid="9"/>
                                        </p:tgtEl>
                                      </p:cBhvr>
                                    </p:animEffect>
                                    <p:anim calcmode="lin" valueType="num">
                                      <p:cBhvr>
                                        <p:cTn id="12" dur="1000" fill="hold"/>
                                        <p:tgtEl>
                                          <p:spTgt spid="9"/>
                                        </p:tgtEl>
                                        <p:attrNameLst>
                                          <p:attrName>ppt_x</p:attrName>
                                        </p:attrNameLst>
                                      </p:cBhvr>
                                      <p:tavLst>
                                        <p:tav tm="0">
                                          <p:val>
                                            <p:strVal val="#ppt_x"/>
                                          </p:val>
                                        </p:tav>
                                        <p:tav tm="100000">
                                          <p:val>
                                            <p:strVal val="#ppt_x"/>
                                          </p:val>
                                        </p:tav>
                                      </p:tavLst>
                                    </p:anim>
                                    <p:anim calcmode="lin" valueType="num">
                                      <p:cBhvr>
                                        <p:cTn id="13" dur="1000" fill="hold"/>
                                        <p:tgtEl>
                                          <p:spTgt spid="9"/>
                                        </p:tgtEl>
                                        <p:attrNameLst>
                                          <p:attrName>ppt_y</p:attrName>
                                        </p:attrNameLst>
                                      </p:cBhvr>
                                      <p:tavLst>
                                        <p:tav tm="0">
                                          <p:val>
                                            <p:strVal val="#ppt_y+.1"/>
                                          </p:val>
                                        </p:tav>
                                        <p:tav tm="100000">
                                          <p:val>
                                            <p:strVal val="#ppt_y"/>
                                          </p:val>
                                        </p:tav>
                                      </p:tavLst>
                                    </p:anim>
                                  </p:childTnLst>
                                </p:cTn>
                              </p:par>
                            </p:childTnLst>
                          </p:cTn>
                        </p:par>
                        <p:par>
                          <p:cTn id="14" fill="hold">
                            <p:stCondLst>
                              <p:cond delay="2000"/>
                            </p:stCondLst>
                            <p:childTnLst>
                              <p:par>
                                <p:cTn id="15" presetID="53" presetClass="entr" presetSubtype="16" fill="hold" nodeType="afterEffect">
                                  <p:stCondLst>
                                    <p:cond delay="0"/>
                                  </p:stCondLst>
                                  <p:childTnLst>
                                    <p:set>
                                      <p:cBhvr>
                                        <p:cTn id="16" dur="1" fill="hold">
                                          <p:stCondLst>
                                            <p:cond delay="0"/>
                                          </p:stCondLst>
                                        </p:cTn>
                                        <p:tgtEl>
                                          <p:spTgt spid="16"/>
                                        </p:tgtEl>
                                        <p:attrNameLst>
                                          <p:attrName>style.visibility</p:attrName>
                                        </p:attrNameLst>
                                      </p:cBhvr>
                                      <p:to>
                                        <p:strVal val="visible"/>
                                      </p:to>
                                    </p:set>
                                    <p:anim calcmode="lin" valueType="num">
                                      <p:cBhvr>
                                        <p:cTn id="17" dur="500" fill="hold"/>
                                        <p:tgtEl>
                                          <p:spTgt spid="16"/>
                                        </p:tgtEl>
                                        <p:attrNameLst>
                                          <p:attrName>ppt_w</p:attrName>
                                        </p:attrNameLst>
                                      </p:cBhvr>
                                      <p:tavLst>
                                        <p:tav tm="0">
                                          <p:val>
                                            <p:fltVal val="0"/>
                                          </p:val>
                                        </p:tav>
                                        <p:tav tm="100000">
                                          <p:val>
                                            <p:strVal val="#ppt_w"/>
                                          </p:val>
                                        </p:tav>
                                      </p:tavLst>
                                    </p:anim>
                                    <p:anim calcmode="lin" valueType="num">
                                      <p:cBhvr>
                                        <p:cTn id="18" dur="500" fill="hold"/>
                                        <p:tgtEl>
                                          <p:spTgt spid="16"/>
                                        </p:tgtEl>
                                        <p:attrNameLst>
                                          <p:attrName>ppt_h</p:attrName>
                                        </p:attrNameLst>
                                      </p:cBhvr>
                                      <p:tavLst>
                                        <p:tav tm="0">
                                          <p:val>
                                            <p:fltVal val="0"/>
                                          </p:val>
                                        </p:tav>
                                        <p:tav tm="100000">
                                          <p:val>
                                            <p:strVal val="#ppt_h"/>
                                          </p:val>
                                        </p:tav>
                                      </p:tavLst>
                                    </p:anim>
                                    <p:animEffect transition="in" filter="fade">
                                      <p:cBhvr>
                                        <p:cTn id="19" dur="500"/>
                                        <p:tgtEl>
                                          <p:spTgt spid="16"/>
                                        </p:tgtEl>
                                      </p:cBhvr>
                                    </p:animEffect>
                                  </p:childTnLst>
                                </p:cTn>
                              </p:par>
                            </p:childTnLst>
                          </p:cTn>
                        </p:par>
                        <p:par>
                          <p:cTn id="20" fill="hold">
                            <p:stCondLst>
                              <p:cond delay="2500"/>
                            </p:stCondLst>
                            <p:childTnLst>
                              <p:par>
                                <p:cTn id="21" presetID="10" presetClass="entr" presetSubtype="0" fill="hold" grpId="0" nodeType="afterEffect">
                                  <p:stCondLst>
                                    <p:cond delay="0"/>
                                  </p:stCondLst>
                                  <p:childTnLst>
                                    <p:set>
                                      <p:cBhvr>
                                        <p:cTn id="22" dur="1" fill="hold">
                                          <p:stCondLst>
                                            <p:cond delay="0"/>
                                          </p:stCondLst>
                                        </p:cTn>
                                        <p:tgtEl>
                                          <p:spTgt spid="17"/>
                                        </p:tgtEl>
                                        <p:attrNameLst>
                                          <p:attrName>style.visibility</p:attrName>
                                        </p:attrNameLst>
                                      </p:cBhvr>
                                      <p:to>
                                        <p:strVal val="visible"/>
                                      </p:to>
                                    </p:set>
                                    <p:animEffect transition="in" filter="fade">
                                      <p:cBhvr>
                                        <p:cTn id="23" dur="1000"/>
                                        <p:tgtEl>
                                          <p:spTgt spid="17"/>
                                        </p:tgtEl>
                                      </p:cBhvr>
                                    </p:animEffect>
                                  </p:childTnLst>
                                </p:cTn>
                              </p:par>
                            </p:childTnLst>
                          </p:cTn>
                        </p:par>
                        <p:par>
                          <p:cTn id="24" fill="hold">
                            <p:stCondLst>
                              <p:cond delay="3500"/>
                            </p:stCondLst>
                            <p:childTnLst>
                              <p:par>
                                <p:cTn id="25" presetID="10" presetClass="entr" presetSubtype="0" fill="hold" grpId="0" nodeType="afterEffect">
                                  <p:stCondLst>
                                    <p:cond delay="0"/>
                                  </p:stCondLst>
                                  <p:childTnLst>
                                    <p:set>
                                      <p:cBhvr>
                                        <p:cTn id="26" dur="1" fill="hold">
                                          <p:stCondLst>
                                            <p:cond delay="0"/>
                                          </p:stCondLst>
                                        </p:cTn>
                                        <p:tgtEl>
                                          <p:spTgt spid="18"/>
                                        </p:tgtEl>
                                        <p:attrNameLst>
                                          <p:attrName>style.visibility</p:attrName>
                                        </p:attrNameLst>
                                      </p:cBhvr>
                                      <p:to>
                                        <p:strVal val="visible"/>
                                      </p:to>
                                    </p:set>
                                    <p:animEffect transition="in" filter="fade">
                                      <p:cBhvr>
                                        <p:cTn id="27" dur="10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P spid="17" grpId="0"/>
      <p:bldP spid="18"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p:nvPr/>
        </p:nvPicPr>
        <p:blipFill rotWithShape="1">
          <a:blip r:embed="rId2">
            <a:extLst>
              <a:ext uri="{28A0092B-C50C-407E-A947-70E740481C1C}">
                <a14:useLocalDpi xmlns:a14="http://schemas.microsoft.com/office/drawing/2010/main" val="0"/>
              </a:ext>
            </a:extLst>
          </a:blip>
          <a:srcRect l="4009" t="5051" r="2614" b="9095"/>
          <a:stretch/>
        </p:blipFill>
        <p:spPr bwMode="auto">
          <a:xfrm>
            <a:off x="533400" y="990600"/>
            <a:ext cx="8153400" cy="5029200"/>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3766296445"/>
      </p:ext>
    </p:extLst>
  </p:cSld>
  <p:clrMapOvr>
    <a:masterClrMapping/>
  </p:clrMapOvr>
  <mc:AlternateContent xmlns:mc="http://schemas.openxmlformats.org/markup-compatibility/2006">
    <mc:Choice xmlns:p14="http://schemas.microsoft.com/office/powerpoint/2010/main" Requires="p14">
      <p:transition spd="slow" p14:dur="1250">
        <p:wheel spokes="8"/>
      </p:transition>
    </mc:Choice>
    <mc:Fallback>
      <p:transition spd="slow">
        <p:wheel spokes="8"/>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 Box 13"/>
          <p:cNvSpPr txBox="1">
            <a:spLocks noChangeArrowheads="1"/>
          </p:cNvSpPr>
          <p:nvPr/>
        </p:nvSpPr>
        <p:spPr bwMode="auto">
          <a:xfrm>
            <a:off x="9099" y="6211669"/>
            <a:ext cx="1447800" cy="646331"/>
          </a:xfrm>
          <a:prstGeom prst="rect">
            <a:avLst/>
          </a:prstGeom>
          <a:noFill/>
          <a:ln w="9525">
            <a:noFill/>
            <a:miter lim="800000"/>
            <a:headEnd/>
            <a:tailEnd/>
          </a:ln>
          <a:effectLst/>
        </p:spPr>
        <p:txBody>
          <a:bodyPr wrap="square">
            <a:spAutoFit/>
          </a:bodyPr>
          <a:lstStyle/>
          <a:p>
            <a:pPr algn="ctr" rtl="0">
              <a:spcBef>
                <a:spcPct val="50000"/>
              </a:spcBef>
            </a:pPr>
            <a:r>
              <a:rPr lang="ar-IQ" sz="3600" b="1" dirty="0" smtClean="0"/>
              <a:t>2018</a:t>
            </a:r>
            <a:endParaRPr lang="en-US" sz="3600" b="1" dirty="0"/>
          </a:p>
        </p:txBody>
      </p:sp>
      <p:pic>
        <p:nvPicPr>
          <p:cNvPr id="2" name="Pictur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68229" y="304800"/>
            <a:ext cx="1527809" cy="1524000"/>
          </a:xfrm>
          <a:prstGeom prst="rect">
            <a:avLst/>
          </a:prstGeom>
        </p:spPr>
      </p:pic>
      <p:sp>
        <p:nvSpPr>
          <p:cNvPr id="15" name="Text Box 12"/>
          <p:cNvSpPr txBox="1">
            <a:spLocks noChangeArrowheads="1"/>
          </p:cNvSpPr>
          <p:nvPr/>
        </p:nvSpPr>
        <p:spPr bwMode="auto">
          <a:xfrm>
            <a:off x="3733800" y="2133600"/>
            <a:ext cx="4783287" cy="923330"/>
          </a:xfrm>
          <a:prstGeom prst="rect">
            <a:avLst/>
          </a:prstGeom>
          <a:noFill/>
          <a:ln w="9525">
            <a:noFill/>
            <a:miter lim="800000"/>
            <a:headEnd/>
            <a:tailEnd/>
          </a:ln>
          <a:effectLst/>
        </p:spPr>
        <p:txBody>
          <a:bodyPr wrap="square">
            <a:spAutoFit/>
          </a:bodyPr>
          <a:lstStyle/>
          <a:p>
            <a:pPr algn="just"/>
            <a:r>
              <a:rPr lang="ar-IQ" sz="5400" dirty="0" smtClean="0"/>
              <a:t>شكراً لإصغائكم ...</a:t>
            </a:r>
            <a:endParaRPr lang="en-US" sz="5400" dirty="0"/>
          </a:p>
        </p:txBody>
      </p:sp>
      <p:sp>
        <p:nvSpPr>
          <p:cNvPr id="13" name="Text Box 12"/>
          <p:cNvSpPr txBox="1">
            <a:spLocks noChangeArrowheads="1"/>
          </p:cNvSpPr>
          <p:nvPr/>
        </p:nvSpPr>
        <p:spPr bwMode="auto">
          <a:xfrm>
            <a:off x="3124200" y="3886200"/>
            <a:ext cx="4783287" cy="923330"/>
          </a:xfrm>
          <a:prstGeom prst="rect">
            <a:avLst/>
          </a:prstGeom>
          <a:noFill/>
          <a:ln w="9525">
            <a:noFill/>
            <a:miter lim="800000"/>
            <a:headEnd/>
            <a:tailEnd/>
          </a:ln>
          <a:effectLst/>
        </p:spPr>
        <p:txBody>
          <a:bodyPr wrap="square">
            <a:spAutoFit/>
          </a:bodyPr>
          <a:lstStyle/>
          <a:p>
            <a:pPr algn="just"/>
            <a:r>
              <a:rPr lang="ar-IQ" sz="5400" dirty="0" smtClean="0"/>
              <a:t>أسئلة ؟</a:t>
            </a:r>
            <a:endParaRPr lang="en-US" sz="5400" dirty="0"/>
          </a:p>
        </p:txBody>
      </p:sp>
    </p:spTree>
    <p:extLst>
      <p:ext uri="{BB962C8B-B14F-4D97-AF65-F5344CB8AC3E}">
        <p14:creationId xmlns:p14="http://schemas.microsoft.com/office/powerpoint/2010/main" val="3552263470"/>
      </p:ext>
    </p:extLst>
  </p:cSld>
  <p:clrMapOvr>
    <a:masterClrMapping/>
  </p:clrMapOvr>
  <mc:AlternateContent xmlns:mc="http://schemas.openxmlformats.org/markup-compatibility/2006" xmlns:p14="http://schemas.microsoft.com/office/powerpoint/2010/main">
    <mc:Choice Requires="p14">
      <p:transition spd="slow" p14:dur="1250">
        <p:wheel spokes="8"/>
      </p:transition>
    </mc:Choice>
    <mc:Fallback xmlns="">
      <p:transition spd="slow">
        <p:wheel spokes="8"/>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fade">
                                      <p:cBhvr>
                                        <p:cTn id="7" dur="1000"/>
                                        <p:tgtEl>
                                          <p:spTgt spid="15"/>
                                        </p:tgtEl>
                                      </p:cBhvr>
                                    </p:animEffect>
                                    <p:anim calcmode="lin" valueType="num">
                                      <p:cBhvr>
                                        <p:cTn id="8" dur="1000" fill="hold"/>
                                        <p:tgtEl>
                                          <p:spTgt spid="15"/>
                                        </p:tgtEl>
                                        <p:attrNameLst>
                                          <p:attrName>ppt_x</p:attrName>
                                        </p:attrNameLst>
                                      </p:cBhvr>
                                      <p:tavLst>
                                        <p:tav tm="0">
                                          <p:val>
                                            <p:strVal val="#ppt_x"/>
                                          </p:val>
                                        </p:tav>
                                        <p:tav tm="100000">
                                          <p:val>
                                            <p:strVal val="#ppt_x"/>
                                          </p:val>
                                        </p:tav>
                                      </p:tavLst>
                                    </p:anim>
                                    <p:anim calcmode="lin" valueType="num">
                                      <p:cBhvr>
                                        <p:cTn id="9" dur="1000" fill="hold"/>
                                        <p:tgtEl>
                                          <p:spTgt spid="15"/>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42" presetClass="entr" presetSubtype="0" fill="hold" grpId="0" nodeType="afterEffect">
                                  <p:stCondLst>
                                    <p:cond delay="0"/>
                                  </p:stCondLst>
                                  <p:childTnLst>
                                    <p:set>
                                      <p:cBhvr>
                                        <p:cTn id="12" dur="1" fill="hold">
                                          <p:stCondLst>
                                            <p:cond delay="0"/>
                                          </p:stCondLst>
                                        </p:cTn>
                                        <p:tgtEl>
                                          <p:spTgt spid="13"/>
                                        </p:tgtEl>
                                        <p:attrNameLst>
                                          <p:attrName>style.visibility</p:attrName>
                                        </p:attrNameLst>
                                      </p:cBhvr>
                                      <p:to>
                                        <p:strVal val="visible"/>
                                      </p:to>
                                    </p:set>
                                    <p:animEffect transition="in" filter="fade">
                                      <p:cBhvr>
                                        <p:cTn id="13" dur="1000"/>
                                        <p:tgtEl>
                                          <p:spTgt spid="13"/>
                                        </p:tgtEl>
                                      </p:cBhvr>
                                    </p:animEffect>
                                    <p:anim calcmode="lin" valueType="num">
                                      <p:cBhvr>
                                        <p:cTn id="14" dur="1000" fill="hold"/>
                                        <p:tgtEl>
                                          <p:spTgt spid="13"/>
                                        </p:tgtEl>
                                        <p:attrNameLst>
                                          <p:attrName>ppt_x</p:attrName>
                                        </p:attrNameLst>
                                      </p:cBhvr>
                                      <p:tavLst>
                                        <p:tav tm="0">
                                          <p:val>
                                            <p:strVal val="#ppt_x"/>
                                          </p:val>
                                        </p:tav>
                                        <p:tav tm="100000">
                                          <p:val>
                                            <p:strVal val="#ppt_x"/>
                                          </p:val>
                                        </p:tav>
                                      </p:tavLst>
                                    </p:anim>
                                    <p:anim calcmode="lin" valueType="num">
                                      <p:cBhvr>
                                        <p:cTn id="15" dur="1000" fill="hold"/>
                                        <p:tgtEl>
                                          <p:spTgt spid="1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P spid="13" grpId="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6722</TotalTime>
  <Words>219</Words>
  <Application>Microsoft Office PowerPoint</Application>
  <PresentationFormat>On-screen Show (4:3)</PresentationFormat>
  <Paragraphs>43</Paragraphs>
  <Slides>7</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7</vt:i4>
      </vt:variant>
    </vt:vector>
  </HeadingPairs>
  <TitlesOfParts>
    <vt:vector size="16" baseType="lpstr">
      <vt:lpstr>Arial Unicode MS</vt:lpstr>
      <vt:lpstr>Arial</vt:lpstr>
      <vt:lpstr>Calibri</vt:lpstr>
      <vt:lpstr>Lucida Sans Unicode</vt:lpstr>
      <vt:lpstr>Times New Roman</vt:lpstr>
      <vt:lpstr>Verdana</vt:lpstr>
      <vt:lpstr>Wingdings 2</vt:lpstr>
      <vt:lpstr>Wingdings 3</vt:lpstr>
      <vt:lpstr>Concourse</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ayad</dc:creator>
  <cp:lastModifiedBy>Windows User</cp:lastModifiedBy>
  <cp:revision>798</cp:revision>
  <cp:lastPrinted>1601-01-01T00:00:00Z</cp:lastPrinted>
  <dcterms:created xsi:type="dcterms:W3CDTF">2012-02-17T15:29:24Z</dcterms:created>
  <dcterms:modified xsi:type="dcterms:W3CDTF">2018-11-09T18:19:29Z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1</vt:i4>
  </property>
</Properties>
</file>